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8"/>
  </p:notesMasterIdLst>
  <p:sldIdLst>
    <p:sldId id="256" r:id="rId2"/>
    <p:sldId id="259" r:id="rId3"/>
    <p:sldId id="258" r:id="rId4"/>
    <p:sldId id="260" r:id="rId5"/>
    <p:sldId id="261" r:id="rId6"/>
    <p:sldId id="262" r:id="rId7"/>
    <p:sldId id="263" r:id="rId8"/>
    <p:sldId id="264" r:id="rId9"/>
    <p:sldId id="265" r:id="rId10"/>
    <p:sldId id="266" r:id="rId11"/>
    <p:sldId id="267" r:id="rId12"/>
    <p:sldId id="269" r:id="rId13"/>
    <p:sldId id="270" r:id="rId14"/>
    <p:sldId id="273"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p:restoredTop sz="94719"/>
  </p:normalViewPr>
  <p:slideViewPr>
    <p:cSldViewPr snapToGrid="0" snapToObjects="1">
      <p:cViewPr varScale="1">
        <p:scale>
          <a:sx n="152" d="100"/>
          <a:sy n="152" d="100"/>
        </p:scale>
        <p:origin x="1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3T01:35:51.97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C80C8-74D3-C34B-8B06-ABEA28B5AF43}" type="datetimeFigureOut">
              <a:rPr lang="en-US" smtClean="0"/>
              <a:t>8/3/21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15747-F968-9D42-808E-144DE7200193}" type="slidenum">
              <a:rPr lang="en-US" smtClean="0"/>
              <a:t>‹#›</a:t>
            </a:fld>
            <a:endParaRPr lang="en-US"/>
          </a:p>
        </p:txBody>
      </p:sp>
    </p:spTree>
    <p:extLst>
      <p:ext uri="{BB962C8B-B14F-4D97-AF65-F5344CB8AC3E}">
        <p14:creationId xmlns:p14="http://schemas.microsoft.com/office/powerpoint/2010/main" val="17831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Even though many companies allowed their staff to work remotely before the COVID-19 pandemic hit the world, it became the new norm after that. As the pandemic spread, forcing the world to go into lockdown, business organizations were left with no other option than to switch to online working. As a result, there has been a drastic increase in the number of remote workers, lately.</a:t>
            </a:r>
          </a:p>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2</a:t>
            </a:fld>
            <a:endParaRPr lang="en-US"/>
          </a:p>
        </p:txBody>
      </p:sp>
    </p:spTree>
    <p:extLst>
      <p:ext uri="{BB962C8B-B14F-4D97-AF65-F5344CB8AC3E}">
        <p14:creationId xmlns:p14="http://schemas.microsoft.com/office/powerpoint/2010/main" val="725919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6</a:t>
            </a:fld>
            <a:endParaRPr lang="en-US"/>
          </a:p>
        </p:txBody>
      </p:sp>
    </p:spTree>
    <p:extLst>
      <p:ext uri="{BB962C8B-B14F-4D97-AF65-F5344CB8AC3E}">
        <p14:creationId xmlns:p14="http://schemas.microsoft.com/office/powerpoint/2010/main" val="294341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12</a:t>
            </a:fld>
            <a:endParaRPr lang="en-US"/>
          </a:p>
        </p:txBody>
      </p:sp>
    </p:spTree>
    <p:extLst>
      <p:ext uri="{BB962C8B-B14F-4D97-AF65-F5344CB8AC3E}">
        <p14:creationId xmlns:p14="http://schemas.microsoft.com/office/powerpoint/2010/main" val="132364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13</a:t>
            </a:fld>
            <a:endParaRPr lang="en-US"/>
          </a:p>
        </p:txBody>
      </p:sp>
    </p:spTree>
    <p:extLst>
      <p:ext uri="{BB962C8B-B14F-4D97-AF65-F5344CB8AC3E}">
        <p14:creationId xmlns:p14="http://schemas.microsoft.com/office/powerpoint/2010/main" val="109130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8/3/21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1992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5183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2919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583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171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954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452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67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098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1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12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8/3/21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12681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CFA5B9DB-0BF9-4260-A97B-936524F96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ike Khouw Sees Unusual Options Activity In Twitter">
            <a:extLst>
              <a:ext uri="{FF2B5EF4-FFF2-40B4-BE49-F238E27FC236}">
                <a16:creationId xmlns:a16="http://schemas.microsoft.com/office/drawing/2014/main" id="{3F0E3A00-266F-954D-A2E7-5DDEA29DF69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6755" b="8245"/>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Shape 140">
            <a:extLst>
              <a:ext uri="{FF2B5EF4-FFF2-40B4-BE49-F238E27FC236}">
                <a16:creationId xmlns:a16="http://schemas.microsoft.com/office/drawing/2014/main" id="{59824785-89B4-4433-955A-F2C847B15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859" y="614291"/>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rgbClr val="2ADDFF"/>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4C79AABC-060F-D944-B311-B70FC0E0BCA2}"/>
              </a:ext>
            </a:extLst>
          </p:cNvPr>
          <p:cNvSpPr txBox="1"/>
          <p:nvPr/>
        </p:nvSpPr>
        <p:spPr>
          <a:xfrm>
            <a:off x="2066925" y="1731762"/>
            <a:ext cx="8058150" cy="245384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100">
                <a:latin typeface="+mj-lt"/>
                <a:ea typeface="+mj-ea"/>
                <a:cs typeface="+mj-cs"/>
              </a:rPr>
              <a:t>Analysis of Twitter Data</a:t>
            </a:r>
          </a:p>
        </p:txBody>
      </p:sp>
      <p:sp>
        <p:nvSpPr>
          <p:cNvPr id="143" name="Rectangle 6">
            <a:extLst>
              <a:ext uri="{FF2B5EF4-FFF2-40B4-BE49-F238E27FC236}">
                <a16:creationId xmlns:a16="http://schemas.microsoft.com/office/drawing/2014/main" id="{CB2E64D6-3AEB-4AFF-9475-E210F85E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129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D21EA-672C-AA4C-A8A8-D0CF77945AD6}"/>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4700"/>
              <a:t>Most representative terms per cluster</a:t>
            </a:r>
          </a:p>
        </p:txBody>
      </p:sp>
      <p:pic>
        <p:nvPicPr>
          <p:cNvPr id="5" name="Content Placeholder 4">
            <a:extLst>
              <a:ext uri="{FF2B5EF4-FFF2-40B4-BE49-F238E27FC236}">
                <a16:creationId xmlns:a16="http://schemas.microsoft.com/office/drawing/2014/main" id="{403065E8-E38C-FF47-A49A-C862FAB67838}"/>
              </a:ext>
            </a:extLst>
          </p:cNvPr>
          <p:cNvPicPr>
            <a:picLocks noGrp="1" noChangeAspect="1"/>
          </p:cNvPicPr>
          <p:nvPr>
            <p:ph idx="1"/>
          </p:nvPr>
        </p:nvPicPr>
        <p:blipFill>
          <a:blip r:embed="rId2"/>
          <a:stretch>
            <a:fillRect/>
          </a:stretch>
        </p:blipFill>
        <p:spPr>
          <a:xfrm>
            <a:off x="1432072" y="2113647"/>
            <a:ext cx="9497866" cy="3904488"/>
          </a:xfrm>
          <a:prstGeom prst="rect">
            <a:avLst/>
          </a:prstGeom>
        </p:spPr>
      </p:pic>
    </p:spTree>
    <p:extLst>
      <p:ext uri="{BB962C8B-B14F-4D97-AF65-F5344CB8AC3E}">
        <p14:creationId xmlns:p14="http://schemas.microsoft.com/office/powerpoint/2010/main" val="362394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467783" y="176622"/>
            <a:ext cx="10908792" cy="398367"/>
          </a:xfrm>
        </p:spPr>
        <p:txBody>
          <a:bodyPr vert="horz" lIns="91440" tIns="45720" rIns="91440" bIns="45720" rtlCol="0" anchor="ctr">
            <a:noAutofit/>
          </a:bodyPr>
          <a:lstStyle/>
          <a:p>
            <a:pPr algn="ctr"/>
            <a:r>
              <a:rPr lang="en-US" sz="3600" dirty="0"/>
              <a:t>Tweets of Cluster 0 and Cluster 2</a:t>
            </a:r>
          </a:p>
        </p:txBody>
      </p:sp>
      <p:pic>
        <p:nvPicPr>
          <p:cNvPr id="8" name="Picture 7">
            <a:extLst>
              <a:ext uri="{FF2B5EF4-FFF2-40B4-BE49-F238E27FC236}">
                <a16:creationId xmlns:a16="http://schemas.microsoft.com/office/drawing/2014/main" id="{9FD21DB2-4E6E-2A4C-B118-53F5ADDD9D13}"/>
              </a:ext>
            </a:extLst>
          </p:cNvPr>
          <p:cNvPicPr>
            <a:picLocks noChangeAspect="1"/>
          </p:cNvPicPr>
          <p:nvPr/>
        </p:nvPicPr>
        <p:blipFill>
          <a:blip r:embed="rId2"/>
          <a:stretch>
            <a:fillRect/>
          </a:stretch>
        </p:blipFill>
        <p:spPr>
          <a:xfrm>
            <a:off x="46792" y="701657"/>
            <a:ext cx="6388100" cy="3581400"/>
          </a:xfrm>
          <a:prstGeom prst="rect">
            <a:avLst/>
          </a:prstGeom>
        </p:spPr>
      </p:pic>
      <p:pic>
        <p:nvPicPr>
          <p:cNvPr id="9" name="Picture 8">
            <a:extLst>
              <a:ext uri="{FF2B5EF4-FFF2-40B4-BE49-F238E27FC236}">
                <a16:creationId xmlns:a16="http://schemas.microsoft.com/office/drawing/2014/main" id="{A76B60DB-E38B-D244-A225-29B1F1A9B5D9}"/>
              </a:ext>
            </a:extLst>
          </p:cNvPr>
          <p:cNvPicPr>
            <a:picLocks noChangeAspect="1"/>
          </p:cNvPicPr>
          <p:nvPr/>
        </p:nvPicPr>
        <p:blipFill>
          <a:blip r:embed="rId3"/>
          <a:stretch>
            <a:fillRect/>
          </a:stretch>
        </p:blipFill>
        <p:spPr>
          <a:xfrm>
            <a:off x="5460023" y="4272395"/>
            <a:ext cx="6477000" cy="2565400"/>
          </a:xfrm>
          <a:prstGeom prst="rect">
            <a:avLst/>
          </a:prstGeom>
        </p:spPr>
      </p:pic>
      <p:sp>
        <p:nvSpPr>
          <p:cNvPr id="11" name="Rectangle 10">
            <a:extLst>
              <a:ext uri="{FF2B5EF4-FFF2-40B4-BE49-F238E27FC236}">
                <a16:creationId xmlns:a16="http://schemas.microsoft.com/office/drawing/2014/main" id="{FDA7C7AB-C865-E643-831A-DFC0B3CAD3D8}"/>
              </a:ext>
            </a:extLst>
          </p:cNvPr>
          <p:cNvSpPr/>
          <p:nvPr/>
        </p:nvSpPr>
        <p:spPr>
          <a:xfrm>
            <a:off x="6525158" y="1489866"/>
            <a:ext cx="5139655"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Cluster 0 is about Remote Job Postings. Work Skills required for people interested to work from home</a:t>
            </a:r>
          </a:p>
        </p:txBody>
      </p:sp>
      <p:sp>
        <p:nvSpPr>
          <p:cNvPr id="13" name="Rectangle 12">
            <a:extLst>
              <a:ext uri="{FF2B5EF4-FFF2-40B4-BE49-F238E27FC236}">
                <a16:creationId xmlns:a16="http://schemas.microsoft.com/office/drawing/2014/main" id="{1AF3D53C-489B-1A45-9E7C-20743E725D99}"/>
              </a:ext>
            </a:extLst>
          </p:cNvPr>
          <p:cNvSpPr/>
          <p:nvPr/>
        </p:nvSpPr>
        <p:spPr>
          <a:xfrm>
            <a:off x="1206713" y="4835170"/>
            <a:ext cx="4072777" cy="120032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Did not find any pattern in Cluster 2 as most of the tweets had more hashtags than the text, there is no sync between the text and the hashtags used</a:t>
            </a:r>
          </a:p>
        </p:txBody>
      </p:sp>
    </p:spTree>
    <p:extLst>
      <p:ext uri="{BB962C8B-B14F-4D97-AF65-F5344CB8AC3E}">
        <p14:creationId xmlns:p14="http://schemas.microsoft.com/office/powerpoint/2010/main" val="8256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467783" y="176622"/>
            <a:ext cx="10908792" cy="398367"/>
          </a:xfrm>
        </p:spPr>
        <p:txBody>
          <a:bodyPr vert="horz" lIns="91440" tIns="45720" rIns="91440" bIns="45720" rtlCol="0" anchor="ctr">
            <a:noAutofit/>
          </a:bodyPr>
          <a:lstStyle/>
          <a:p>
            <a:pPr algn="ctr"/>
            <a:r>
              <a:rPr lang="en-US" sz="3600" dirty="0"/>
              <a:t>Tweets of Cluster 1 and Cluster 3</a:t>
            </a:r>
          </a:p>
        </p:txBody>
      </p:sp>
      <p:pic>
        <p:nvPicPr>
          <p:cNvPr id="14" name="Picture 13">
            <a:extLst>
              <a:ext uri="{FF2B5EF4-FFF2-40B4-BE49-F238E27FC236}">
                <a16:creationId xmlns:a16="http://schemas.microsoft.com/office/drawing/2014/main" id="{DA9CC6B3-AE57-5748-BF84-E4E14802D48B}"/>
              </a:ext>
            </a:extLst>
          </p:cNvPr>
          <p:cNvPicPr>
            <a:picLocks noChangeAspect="1"/>
          </p:cNvPicPr>
          <p:nvPr/>
        </p:nvPicPr>
        <p:blipFill>
          <a:blip r:embed="rId3"/>
          <a:stretch>
            <a:fillRect/>
          </a:stretch>
        </p:blipFill>
        <p:spPr>
          <a:xfrm>
            <a:off x="0" y="751611"/>
            <a:ext cx="6451600" cy="4902200"/>
          </a:xfrm>
          <a:prstGeom prst="rect">
            <a:avLst/>
          </a:prstGeom>
        </p:spPr>
      </p:pic>
      <p:pic>
        <p:nvPicPr>
          <p:cNvPr id="15" name="Picture 14">
            <a:extLst>
              <a:ext uri="{FF2B5EF4-FFF2-40B4-BE49-F238E27FC236}">
                <a16:creationId xmlns:a16="http://schemas.microsoft.com/office/drawing/2014/main" id="{5F4860E2-4E22-7641-B1A7-3ED19DD45643}"/>
              </a:ext>
            </a:extLst>
          </p:cNvPr>
          <p:cNvPicPr>
            <a:picLocks noChangeAspect="1"/>
          </p:cNvPicPr>
          <p:nvPr/>
        </p:nvPicPr>
        <p:blipFill>
          <a:blip r:embed="rId4"/>
          <a:stretch>
            <a:fillRect/>
          </a:stretch>
        </p:blipFill>
        <p:spPr>
          <a:xfrm>
            <a:off x="6343650" y="751611"/>
            <a:ext cx="5845302" cy="5016500"/>
          </a:xfrm>
          <a:prstGeom prst="rect">
            <a:avLst/>
          </a:prstGeom>
        </p:spPr>
      </p:pic>
      <p:sp>
        <p:nvSpPr>
          <p:cNvPr id="16" name="Rectangle 15">
            <a:extLst>
              <a:ext uri="{FF2B5EF4-FFF2-40B4-BE49-F238E27FC236}">
                <a16:creationId xmlns:a16="http://schemas.microsoft.com/office/drawing/2014/main" id="{7805342D-22F6-1D4D-9282-7AD66F013F46}"/>
              </a:ext>
            </a:extLst>
          </p:cNvPr>
          <p:cNvSpPr/>
          <p:nvPr/>
        </p:nvSpPr>
        <p:spPr>
          <a:xfrm>
            <a:off x="6818772" y="5873391"/>
            <a:ext cx="5139655"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Cluster 3 is about Remote Job openings in IT sector. Most of them are for frontend ,backend developer , python developer for Senior level.</a:t>
            </a:r>
          </a:p>
        </p:txBody>
      </p:sp>
      <p:sp>
        <p:nvSpPr>
          <p:cNvPr id="17" name="Rectangle 16">
            <a:extLst>
              <a:ext uri="{FF2B5EF4-FFF2-40B4-BE49-F238E27FC236}">
                <a16:creationId xmlns:a16="http://schemas.microsoft.com/office/drawing/2014/main" id="{F9459BFF-6EBB-F840-A931-2EAE4646B7EF}"/>
              </a:ext>
            </a:extLst>
          </p:cNvPr>
          <p:cNvSpPr/>
          <p:nvPr/>
        </p:nvSpPr>
        <p:spPr>
          <a:xfrm>
            <a:off x="4855" y="5830433"/>
            <a:ext cx="5139655"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Cluster 1 is about work from home impacts , hybrid work model and how companies can support employees on this new norm.</a:t>
            </a:r>
          </a:p>
        </p:txBody>
      </p:sp>
    </p:spTree>
    <p:extLst>
      <p:ext uri="{BB962C8B-B14F-4D97-AF65-F5344CB8AC3E}">
        <p14:creationId xmlns:p14="http://schemas.microsoft.com/office/powerpoint/2010/main" val="1561146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51" name="Rectangle 192">
            <a:extLst>
              <a:ext uri="{FF2B5EF4-FFF2-40B4-BE49-F238E27FC236}">
                <a16:creationId xmlns:a16="http://schemas.microsoft.com/office/drawing/2014/main" id="{F1634B2F-87C9-45D9-AE29-34A7EEC94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5494-18C5-6248-B4EF-B14F20EA65D5}"/>
              </a:ext>
            </a:extLst>
          </p:cNvPr>
          <p:cNvSpPr>
            <a:spLocks noGrp="1"/>
          </p:cNvSpPr>
          <p:nvPr>
            <p:ph type="title"/>
          </p:nvPr>
        </p:nvSpPr>
        <p:spPr>
          <a:xfrm>
            <a:off x="550980" y="359253"/>
            <a:ext cx="10908792" cy="1069848"/>
          </a:xfrm>
        </p:spPr>
        <p:txBody>
          <a:bodyPr vert="horz" lIns="91440" tIns="45720" rIns="91440" bIns="45720" rtlCol="0" anchor="ctr">
            <a:normAutofit/>
          </a:bodyPr>
          <a:lstStyle/>
          <a:p>
            <a:pPr algn="ctr"/>
            <a:r>
              <a:rPr lang="en-US" sz="4000" dirty="0"/>
              <a:t>Polarity of the Cluster 1 data</a:t>
            </a:r>
          </a:p>
        </p:txBody>
      </p:sp>
      <p:sp>
        <p:nvSpPr>
          <p:cNvPr id="4" name="TextBox 3">
            <a:extLst>
              <a:ext uri="{FF2B5EF4-FFF2-40B4-BE49-F238E27FC236}">
                <a16:creationId xmlns:a16="http://schemas.microsoft.com/office/drawing/2014/main" id="{26F48584-C5DA-3046-950C-CE0037CE5DAC}"/>
              </a:ext>
            </a:extLst>
          </p:cNvPr>
          <p:cNvSpPr txBox="1"/>
          <p:nvPr/>
        </p:nvSpPr>
        <p:spPr>
          <a:xfrm>
            <a:off x="721454" y="5540951"/>
            <a:ext cx="734036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Out of 3731 tweets , nearly 2000 tweets are interpreted as negative whereas 1750 tweets were interpreted as negative</a:t>
            </a:r>
          </a:p>
        </p:txBody>
      </p:sp>
      <p:pic>
        <p:nvPicPr>
          <p:cNvPr id="1026" name="Picture 2">
            <a:extLst>
              <a:ext uri="{FF2B5EF4-FFF2-40B4-BE49-F238E27FC236}">
                <a16:creationId xmlns:a16="http://schemas.microsoft.com/office/drawing/2014/main" id="{7F33C223-C2CD-8D4C-AC1C-8927DA0CE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9" y="1622033"/>
            <a:ext cx="50165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056780-277E-0147-92B8-91AABE4BA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170" y="1117600"/>
            <a:ext cx="4724400"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1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C3A0A-850A-6A4A-A3E8-4A43ACBA9BAB}"/>
              </a:ext>
            </a:extLst>
          </p:cNvPr>
          <p:cNvSpPr>
            <a:spLocks noGrp="1"/>
          </p:cNvSpPr>
          <p:nvPr>
            <p:ph type="title"/>
          </p:nvPr>
        </p:nvSpPr>
        <p:spPr>
          <a:xfrm>
            <a:off x="127153" y="-214020"/>
            <a:ext cx="10909640" cy="904970"/>
          </a:xfrm>
        </p:spPr>
        <p:txBody>
          <a:bodyPr vert="horz" lIns="91440" tIns="45720" rIns="91440" bIns="45720" rtlCol="0" anchor="ctr">
            <a:normAutofit/>
          </a:bodyPr>
          <a:lstStyle/>
          <a:p>
            <a:pPr algn="ctr"/>
            <a:r>
              <a:rPr lang="en-US" sz="1800" dirty="0"/>
              <a:t>Tweets about recent ‘Apple’ decision on work from home model</a:t>
            </a:r>
          </a:p>
        </p:txBody>
      </p:sp>
      <p:sp>
        <p:nvSpPr>
          <p:cNvPr id="5" name="AutoShape 2">
            <a:extLst>
              <a:ext uri="{FF2B5EF4-FFF2-40B4-BE49-F238E27FC236}">
                <a16:creationId xmlns:a16="http://schemas.microsoft.com/office/drawing/2014/main" id="{4A158762-F4A7-C043-9502-F4B3F2E643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BCD3AB7B-A2D7-4549-B64B-1530FEB5BD0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9">
            <a:extLst>
              <a:ext uri="{FF2B5EF4-FFF2-40B4-BE49-F238E27FC236}">
                <a16:creationId xmlns:a16="http://schemas.microsoft.com/office/drawing/2014/main" id="{65FC0840-0945-8D41-8F95-06112F99F8AC}"/>
              </a:ext>
            </a:extLst>
          </p:cNvPr>
          <p:cNvGraphicFramePr>
            <a:graphicFrameLocks noGrp="1"/>
          </p:cNvGraphicFramePr>
          <p:nvPr>
            <p:extLst>
              <p:ext uri="{D42A27DB-BD31-4B8C-83A1-F6EECF244321}">
                <p14:modId xmlns:p14="http://schemas.microsoft.com/office/powerpoint/2010/main" val="3693903608"/>
              </p:ext>
            </p:extLst>
          </p:nvPr>
        </p:nvGraphicFramePr>
        <p:xfrm>
          <a:off x="127153" y="450475"/>
          <a:ext cx="11937694" cy="6219084"/>
        </p:xfrm>
        <a:graphic>
          <a:graphicData uri="http://schemas.openxmlformats.org/drawingml/2006/table">
            <a:tbl>
              <a:tblPr firstRow="1" bandRow="1">
                <a:tableStyleId>{5C22544A-7EE6-4342-B048-85BDC9FD1C3A}</a:tableStyleId>
              </a:tblPr>
              <a:tblGrid>
                <a:gridCol w="11937694">
                  <a:extLst>
                    <a:ext uri="{9D8B030D-6E8A-4147-A177-3AD203B41FA5}">
                      <a16:colId xmlns:a16="http://schemas.microsoft.com/office/drawing/2014/main" val="2274156916"/>
                    </a:ext>
                  </a:extLst>
                </a:gridCol>
              </a:tblGrid>
              <a:tr h="514259">
                <a:tc>
                  <a:txBody>
                    <a:bodyPr/>
                    <a:lstStyle/>
                    <a:p>
                      <a:r>
                        <a:rPr lang="en-US" sz="1400" b="0" dirty="0">
                          <a:latin typeface="Times New Roman" panose="02020603050405020304" pitchFamily="18" charset="0"/>
                          <a:cs typeface="Times New Roman" panose="02020603050405020304" pitchFamily="18" charset="0"/>
                        </a:rPr>
                        <a:t>'Apple is reportedly trying a ‘retail flex’ work-from-home program for store employees\</a:t>
                      </a:r>
                      <a:r>
                        <a:rPr lang="en-US" sz="1400" b="0" dirty="0" err="1">
                          <a:latin typeface="Times New Roman" panose="02020603050405020304" pitchFamily="18" charset="0"/>
                          <a:cs typeface="Times New Roman" panose="02020603050405020304" pitchFamily="18" charset="0"/>
                        </a:rPr>
                        <a:t>n#media</a:t>
                      </a:r>
                      <a:r>
                        <a:rPr lang="en-US" sz="1400" b="0" dirty="0">
                          <a:latin typeface="Times New Roman" panose="02020603050405020304" pitchFamily="18" charset="0"/>
                          <a:cs typeface="Times New Roman" panose="02020603050405020304" pitchFamily="18" charset="0"/>
                        </a:rPr>
                        <a:t> #it’s #store #retail #office #remotework</a:t>
                      </a:r>
                      <a:r>
                        <a:rPr lang="en-US" sz="1400" b="0" u="none" dirty="0">
                          <a:latin typeface="Times New Roman" panose="02020603050405020304" pitchFamily="18" charset="0"/>
                          <a:cs typeface="Times New Roman" panose="02020603050405020304" pitchFamily="18" charset="0"/>
                        </a:rPr>
                        <a:t>\</a:t>
                      </a:r>
                      <a:r>
                        <a:rPr lang="en-US" sz="1400" b="0" u="none" kern="1200" dirty="0">
                          <a:solidFill>
                            <a:schemeClr val="lt1"/>
                          </a:solidFill>
                          <a:latin typeface="Times New Roman" panose="02020603050405020304" pitchFamily="18" charset="0"/>
                          <a:ea typeface="+mn-ea"/>
                          <a:cs typeface="Times New Roman" panose="02020603050405020304" pitchFamily="18" charset="0"/>
                        </a:rPr>
                        <a:t>nviahttps://t.co/L1GaIg35Zm\n☛ https://t.co/mOde65sx1k https://t.co/U2q10o7Cw5'</a:t>
                      </a:r>
                    </a:p>
                  </a:txBody>
                  <a:tcPr marL="93558" marR="93558" marT="46779" marB="46779">
                    <a:solidFill>
                      <a:srgbClr val="00B0F0"/>
                    </a:solidFill>
                  </a:tcPr>
                </a:tc>
                <a:extLst>
                  <a:ext uri="{0D108BD9-81ED-4DB2-BD59-A6C34878D82A}">
                    <a16:rowId xmlns:a16="http://schemas.microsoft.com/office/drawing/2014/main" val="3981992610"/>
                  </a:ext>
                </a:extLst>
              </a:tr>
              <a:tr h="320057">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'You probably heard that @Apple wants its staff back in offices 3 days a week starting in early September.\n\</a:t>
                      </a:r>
                      <a:r>
                        <a:rPr lang="en-US" sz="1400" b="0" kern="1200" dirty="0" err="1">
                          <a:solidFill>
                            <a:schemeClr val="lt1"/>
                          </a:solidFill>
                          <a:latin typeface="Times New Roman" panose="02020603050405020304" pitchFamily="18" charset="0"/>
                          <a:ea typeface="+mn-ea"/>
                          <a:cs typeface="Times New Roman" panose="02020603050405020304" pitchFamily="18" charset="0"/>
                        </a:rPr>
                        <a:t>nAnd</a:t>
                      </a:r>
                      <a:r>
                        <a:rPr lang="en-US" sz="1400" b="0" kern="1200" dirty="0">
                          <a:solidFill>
                            <a:schemeClr val="lt1"/>
                          </a:solidFill>
                          <a:latin typeface="Times New Roman" panose="02020603050405020304" pitchFamily="18" charset="0"/>
                          <a:ea typeface="+mn-ea"/>
                          <a:cs typeface="Times New Roman" panose="02020603050405020304" pitchFamily="18" charset="0"/>
                        </a:rPr>
                        <a:t> what works best for you?\n#WFH #remotework'</a:t>
                      </a:r>
                    </a:p>
                  </a:txBody>
                  <a:tcPr marL="93558" marR="93558" marT="46779" marB="46779">
                    <a:solidFill>
                      <a:srgbClr val="00B0F0"/>
                    </a:solidFill>
                  </a:tcPr>
                </a:tc>
                <a:extLst>
                  <a:ext uri="{0D108BD9-81ED-4DB2-BD59-A6C34878D82A}">
                    <a16:rowId xmlns:a16="http://schemas.microsoft.com/office/drawing/2014/main" val="4037572452"/>
                  </a:ext>
                </a:extLst>
              </a:tr>
              <a:tr h="360727">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Apple employees have written a letter expressing their frustration over Tim Cook's order to return to the office #Apple #remotework \n\nhttps://</a:t>
                      </a:r>
                      <a:r>
                        <a:rPr lang="en-US" sz="1400" b="0" kern="1200" dirty="0" err="1">
                          <a:solidFill>
                            <a:schemeClr val="lt1"/>
                          </a:solidFill>
                          <a:latin typeface="Times New Roman" panose="02020603050405020304" pitchFamily="18" charset="0"/>
                          <a:ea typeface="+mn-ea"/>
                          <a:cs typeface="Times New Roman" panose="02020603050405020304" pitchFamily="18" charset="0"/>
                        </a:rPr>
                        <a:t>t.co</a:t>
                      </a:r>
                      <a:r>
                        <a:rPr lang="en-US" sz="1400" b="0" kern="1200" dirty="0">
                          <a:solidFill>
                            <a:schemeClr val="lt1"/>
                          </a:solidFill>
                          <a:latin typeface="Times New Roman" panose="02020603050405020304" pitchFamily="18" charset="0"/>
                          <a:ea typeface="+mn-ea"/>
                          <a:cs typeface="Times New Roman" panose="02020603050405020304" pitchFamily="18" charset="0"/>
                        </a:rPr>
                        <a:t>/2I4Dj5dQzX"</a:t>
                      </a:r>
                    </a:p>
                  </a:txBody>
                  <a:tcPr marL="93558" marR="93558" marT="46779" marB="46779">
                    <a:solidFill>
                      <a:srgbClr val="00B0F0"/>
                    </a:solidFill>
                  </a:tcPr>
                </a:tc>
                <a:extLst>
                  <a:ext uri="{0D108BD9-81ED-4DB2-BD59-A6C34878D82A}">
                    <a16:rowId xmlns:a16="http://schemas.microsoft.com/office/drawing/2014/main" val="520306542"/>
                  </a:ext>
                </a:extLst>
              </a:tr>
              <a:tr h="335520">
                <a:tc>
                  <a:txBody>
                    <a:bodyPr/>
                    <a:lstStyle/>
                    <a:p>
                      <a:pPr>
                        <a:lnSpc>
                          <a:spcPct val="100000"/>
                        </a:lnSpc>
                      </a:pPr>
                      <a:r>
                        <a:rPr lang="en-US" sz="1400" b="0" kern="1200" dirty="0">
                          <a:solidFill>
                            <a:schemeClr val="lt1"/>
                          </a:solidFill>
                          <a:latin typeface="Times New Roman" panose="02020603050405020304" pitchFamily="18" charset="0"/>
                          <a:ea typeface="+mn-ea"/>
                          <a:cs typeface="Times New Roman" panose="02020603050405020304" pitchFamily="18" charset="0"/>
                        </a:rPr>
                        <a:t>#Apple employees push back against returning to the office in internal letter. (The Verge) #</a:t>
                      </a:r>
                      <a:r>
                        <a:rPr lang="en-US" sz="1400" b="0" kern="1200" dirty="0" err="1">
                          <a:solidFill>
                            <a:schemeClr val="lt1"/>
                          </a:solidFill>
                          <a:latin typeface="Times New Roman" panose="02020603050405020304" pitchFamily="18" charset="0"/>
                          <a:ea typeface="+mn-ea"/>
                          <a:cs typeface="Times New Roman" panose="02020603050405020304" pitchFamily="18" charset="0"/>
                        </a:rPr>
                        <a:t>RemoteWork</a:t>
                      </a:r>
                      <a:r>
                        <a:rPr lang="en-US" sz="1400" b="0" kern="1200" dirty="0">
                          <a:solidFill>
                            <a:schemeClr val="lt1"/>
                          </a:solidFill>
                          <a:latin typeface="Times New Roman" panose="02020603050405020304" pitchFamily="18" charset="0"/>
                          <a:ea typeface="+mn-ea"/>
                          <a:cs typeface="Times New Roman" panose="02020603050405020304" pitchFamily="18" charset="0"/>
                        </a:rPr>
                        <a:t> #</a:t>
                      </a:r>
                      <a:r>
                        <a:rPr lang="en-US" sz="1400" b="0" kern="1200" dirty="0" err="1">
                          <a:solidFill>
                            <a:schemeClr val="lt1"/>
                          </a:solidFill>
                          <a:latin typeface="Times New Roman" panose="02020603050405020304" pitchFamily="18" charset="0"/>
                          <a:ea typeface="+mn-ea"/>
                          <a:cs typeface="Times New Roman" panose="02020603050405020304" pitchFamily="18" charset="0"/>
                        </a:rPr>
                        <a:t>FutureOfWork</a:t>
                      </a:r>
                      <a:endParaRPr lang="en-US" sz="1400" b="0" kern="1200" dirty="0">
                        <a:solidFill>
                          <a:schemeClr val="lt1"/>
                        </a:solidFill>
                        <a:latin typeface="Times New Roman" panose="02020603050405020304" pitchFamily="18" charset="0"/>
                        <a:ea typeface="+mn-ea"/>
                        <a:cs typeface="Times New Roman" panose="02020603050405020304" pitchFamily="18" charset="0"/>
                      </a:endParaRPr>
                    </a:p>
                  </a:txBody>
                  <a:tcPr marL="93558" marR="93558" marT="46779" marB="46779">
                    <a:solidFill>
                      <a:srgbClr val="00B0F0"/>
                    </a:solidFill>
                  </a:tcPr>
                </a:tc>
                <a:extLst>
                  <a:ext uri="{0D108BD9-81ED-4DB2-BD59-A6C34878D82A}">
                    <a16:rowId xmlns:a16="http://schemas.microsoft.com/office/drawing/2014/main" val="4153784121"/>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'As #Apple plans to #reopen offices three days a week starting early September, reports have surfaced saying that the tech giant is allegedly discouraging #employees to #workfromhome.</a:t>
                      </a:r>
                    </a:p>
                  </a:txBody>
                  <a:tcPr marL="93558" marR="93558" marT="46779" marB="46779">
                    <a:solidFill>
                      <a:srgbClr val="00B0F0"/>
                    </a:solidFill>
                  </a:tcPr>
                </a:tc>
                <a:extLst>
                  <a:ext uri="{0D108BD9-81ED-4DB2-BD59-A6C34878D82A}">
                    <a16:rowId xmlns:a16="http://schemas.microsoft.com/office/drawing/2014/main" val="1849899360"/>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'9to5Mac commentary on Apple’s Inflexibility on flexible working </a:t>
                      </a:r>
                      <a:r>
                        <a:rPr lang="en-US" sz="1400" b="0" u="none" kern="1200" dirty="0">
                          <a:solidFill>
                            <a:schemeClr val="lt1"/>
                          </a:solidFill>
                          <a:latin typeface="Times New Roman" panose="02020603050405020304" pitchFamily="18" charset="0"/>
                          <a:ea typeface="+mn-ea"/>
                          <a:cs typeface="Times New Roman" panose="02020603050405020304" pitchFamily="18" charset="0"/>
                        </a:rPr>
                        <a:t>hours https://t.co/lmzJ6cfmFk </a:t>
                      </a:r>
                      <a:r>
                        <a:rPr lang="en-US" sz="1400" b="0" kern="1200" dirty="0">
                          <a:solidFill>
                            <a:schemeClr val="lt1"/>
                          </a:solidFill>
                          <a:latin typeface="Times New Roman" panose="02020603050405020304" pitchFamily="18" charset="0"/>
                          <a:ea typeface="+mn-ea"/>
                          <a:cs typeface="Times New Roman" panose="02020603050405020304" pitchFamily="18" charset="0"/>
                        </a:rPr>
                        <a:t>Ben Lovejoy at 9to5Mac has a g #Covid-19 #</a:t>
                      </a:r>
                      <a:r>
                        <a:rPr lang="en-US" sz="1400" b="0" kern="1200" dirty="0" err="1">
                          <a:solidFill>
                            <a:schemeClr val="lt1"/>
                          </a:solidFill>
                          <a:latin typeface="Times New Roman" panose="02020603050405020304" pitchFamily="18" charset="0"/>
                          <a:ea typeface="+mn-ea"/>
                          <a:cs typeface="Times New Roman" panose="02020603050405020304" pitchFamily="18" charset="0"/>
                        </a:rPr>
                        <a:t>JonahOnPremiere</a:t>
                      </a:r>
                      <a:r>
                        <a:rPr lang="en-US" sz="1400" b="0" kern="1200" dirty="0">
                          <a:solidFill>
                            <a:schemeClr val="lt1"/>
                          </a:solidFill>
                          <a:latin typeface="Times New Roman" panose="02020603050405020304" pitchFamily="18" charset="0"/>
                          <a:ea typeface="+mn-ea"/>
                          <a:cs typeface="Times New Roman" panose="02020603050405020304" pitchFamily="18" charset="0"/>
                        </a:rPr>
                        <a:t> #</a:t>
                      </a:r>
                      <a:r>
                        <a:rPr lang="en-US" sz="1400" b="0" kern="1200" dirty="0" err="1">
                          <a:solidFill>
                            <a:schemeClr val="lt1"/>
                          </a:solidFill>
                          <a:latin typeface="Times New Roman" panose="02020603050405020304" pitchFamily="18" charset="0"/>
                          <a:ea typeface="+mn-ea"/>
                          <a:cs typeface="Times New Roman" panose="02020603050405020304" pitchFamily="18" charset="0"/>
                        </a:rPr>
                        <a:t>RemoteEditing</a:t>
                      </a:r>
                      <a:r>
                        <a:rPr lang="en-US" sz="1400" b="0" kern="1200" dirty="0">
                          <a:solidFill>
                            <a:schemeClr val="lt1"/>
                          </a:solidFill>
                          <a:latin typeface="Times New Roman" panose="02020603050405020304" pitchFamily="18" charset="0"/>
                          <a:ea typeface="+mn-ea"/>
                          <a:cs typeface="Times New Roman" panose="02020603050405020304" pitchFamily="18" charset="0"/>
                        </a:rPr>
                        <a:t> #</a:t>
                      </a:r>
                      <a:r>
                        <a:rPr lang="en-US" sz="1400" b="0" kern="1200" dirty="0" err="1">
                          <a:solidFill>
                            <a:schemeClr val="lt1"/>
                          </a:solidFill>
                          <a:latin typeface="Times New Roman" panose="02020603050405020304" pitchFamily="18" charset="0"/>
                          <a:ea typeface="+mn-ea"/>
                          <a:cs typeface="Times New Roman" panose="02020603050405020304" pitchFamily="18" charset="0"/>
                        </a:rPr>
                        <a:t>WorkAtHome</a:t>
                      </a:r>
                      <a:r>
                        <a:rPr lang="en-US" sz="1400" b="0" kern="1200" dirty="0">
                          <a:solidFill>
                            <a:schemeClr val="lt1"/>
                          </a:solidFill>
                          <a:latin typeface="Times New Roman" panose="02020603050405020304" pitchFamily="18" charset="0"/>
                          <a:ea typeface="+mn-ea"/>
                          <a:cs typeface="Times New Roman" panose="02020603050405020304" pitchFamily="18" charset="0"/>
                        </a:rPr>
                        <a:t> #</a:t>
                      </a:r>
                      <a:r>
                        <a:rPr lang="en-US" sz="1400" b="0" kern="1200" dirty="0" err="1">
                          <a:solidFill>
                            <a:schemeClr val="lt1"/>
                          </a:solidFill>
                          <a:latin typeface="Times New Roman" panose="02020603050405020304" pitchFamily="18" charset="0"/>
                          <a:ea typeface="+mn-ea"/>
                          <a:cs typeface="Times New Roman" panose="02020603050405020304" pitchFamily="18" charset="0"/>
                        </a:rPr>
                        <a:t>WorkFromHome</a:t>
                      </a:r>
                      <a:r>
                        <a:rPr lang="en-US" sz="1400" b="0" kern="1200" dirty="0">
                          <a:solidFill>
                            <a:schemeClr val="lt1"/>
                          </a:solidFill>
                          <a:latin typeface="Times New Roman" panose="02020603050405020304" pitchFamily="18" charset="0"/>
                          <a:ea typeface="+mn-ea"/>
                          <a:cs typeface="Times New Roman" panose="02020603050405020304" pitchFamily="18" charset="0"/>
                        </a:rPr>
                        <a:t>'</a:t>
                      </a:r>
                    </a:p>
                  </a:txBody>
                  <a:tcPr marL="93558" marR="93558" marT="46779" marB="46779">
                    <a:solidFill>
                      <a:srgbClr val="00B0F0"/>
                    </a:solidFill>
                  </a:tcPr>
                </a:tc>
                <a:extLst>
                  <a:ext uri="{0D108BD9-81ED-4DB2-BD59-A6C34878D82A}">
                    <a16:rowId xmlns:a16="http://schemas.microsoft.com/office/drawing/2014/main" val="200583279"/>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'Even Tech Giant APPLE @Apple has to deal with the WFH or Office debate. More employees want to continue being at home, more companies are demanding they come back!\nhttps://t.co/Nz67GUAjrY\n\nhttps://t.co/Mb2Y2uK9gF\n\n#WFH #remotework'</a:t>
                      </a:r>
                    </a:p>
                  </a:txBody>
                  <a:tcPr marL="93558" marR="93558" marT="46779" marB="46779">
                    <a:solidFill>
                      <a:srgbClr val="00B0F0"/>
                    </a:solidFill>
                  </a:tcPr>
                </a:tc>
                <a:extLst>
                  <a:ext uri="{0D108BD9-81ED-4DB2-BD59-A6C34878D82A}">
                    <a16:rowId xmlns:a16="http://schemas.microsoft.com/office/drawing/2014/main" val="1882306297"/>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'#Apple employees are threatening to quit over the company’s “strict” #remotework policy, which requires workers to be in office at least three days a week\nhttps://t.co/6ZwJkTfCZX'</a:t>
                      </a:r>
                    </a:p>
                  </a:txBody>
                  <a:tcPr marL="93558" marR="93558" marT="46779" marB="46779">
                    <a:solidFill>
                      <a:srgbClr val="00B0F0"/>
                    </a:solidFill>
                  </a:tcPr>
                </a:tc>
                <a:extLst>
                  <a:ext uri="{0D108BD9-81ED-4DB2-BD59-A6C34878D82A}">
                    <a16:rowId xmlns:a16="http://schemas.microsoft.com/office/drawing/2014/main" val="3424647858"/>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"Apple is forcing some disabled employees back to the office, even though they've been cleared to stay WFH under the Americans with Disabilities Act. Great reporting from @</a:t>
                      </a:r>
                      <a:r>
                        <a:rPr lang="en-US" sz="1400" b="0" kern="1200" dirty="0" err="1">
                          <a:solidFill>
                            <a:schemeClr val="lt1"/>
                          </a:solidFill>
                          <a:latin typeface="Times New Roman" panose="02020603050405020304" pitchFamily="18" charset="0"/>
                          <a:ea typeface="+mn-ea"/>
                          <a:cs typeface="Times New Roman" panose="02020603050405020304" pitchFamily="18" charset="0"/>
                        </a:rPr>
                        <a:t>Hamilbug</a:t>
                      </a:r>
                      <a:r>
                        <a:rPr lang="en-US" sz="1400" b="0" kern="1200" dirty="0">
                          <a:solidFill>
                            <a:schemeClr val="lt1"/>
                          </a:solidFill>
                          <a:latin typeface="Times New Roman" panose="02020603050405020304" pitchFamily="18" charset="0"/>
                          <a:ea typeface="+mn-ea"/>
                          <a:cs typeface="Times New Roman" panose="02020603050405020304" pitchFamily="18" charset="0"/>
                        </a:rPr>
                        <a:t> via @</a:t>
                      </a:r>
                      <a:r>
                        <a:rPr lang="en-US" sz="1400" b="0" kern="1200" dirty="0" err="1">
                          <a:solidFill>
                            <a:schemeClr val="lt1"/>
                          </a:solidFill>
                          <a:latin typeface="Times New Roman" panose="02020603050405020304" pitchFamily="18" charset="0"/>
                          <a:ea typeface="+mn-ea"/>
                          <a:cs typeface="Times New Roman" panose="02020603050405020304" pitchFamily="18" charset="0"/>
                        </a:rPr>
                        <a:t>BusinessInsider</a:t>
                      </a:r>
                      <a:r>
                        <a:rPr lang="en-US" sz="1400" b="0" kern="1200" dirty="0">
                          <a:solidFill>
                            <a:schemeClr val="lt1"/>
                          </a:solidFill>
                          <a:latin typeface="Times New Roman" panose="02020603050405020304" pitchFamily="18" charset="0"/>
                          <a:ea typeface="+mn-ea"/>
                          <a:cs typeface="Times New Roman" panose="02020603050405020304" pitchFamily="18" charset="0"/>
                        </a:rPr>
                        <a:t> \n\</a:t>
                      </a:r>
                      <a:r>
                        <a:rPr lang="en-US" sz="1400" b="0" kern="1200" dirty="0" err="1">
                          <a:solidFill>
                            <a:schemeClr val="lt1"/>
                          </a:solidFill>
                          <a:latin typeface="Times New Roman" panose="02020603050405020304" pitchFamily="18" charset="0"/>
                          <a:ea typeface="+mn-ea"/>
                          <a:cs typeface="Times New Roman" panose="02020603050405020304" pitchFamily="18" charset="0"/>
                        </a:rPr>
                        <a:t>n#DisabilityTwitter</a:t>
                      </a:r>
                      <a:r>
                        <a:rPr lang="en-US" sz="1400" b="0" kern="1200" dirty="0">
                          <a:solidFill>
                            <a:schemeClr val="lt1"/>
                          </a:solidFill>
                          <a:latin typeface="Times New Roman" panose="02020603050405020304" pitchFamily="18" charset="0"/>
                          <a:ea typeface="+mn-ea"/>
                          <a:cs typeface="Times New Roman" panose="02020603050405020304" pitchFamily="18" charset="0"/>
                        </a:rPr>
                        <a:t> #</a:t>
                      </a:r>
                      <a:r>
                        <a:rPr lang="en-US" sz="1400" b="0" kern="1200" dirty="0" err="1">
                          <a:solidFill>
                            <a:schemeClr val="lt1"/>
                          </a:solidFill>
                          <a:latin typeface="Times New Roman" panose="02020603050405020304" pitchFamily="18" charset="0"/>
                          <a:ea typeface="+mn-ea"/>
                          <a:cs typeface="Times New Roman" panose="02020603050405020304" pitchFamily="18" charset="0"/>
                        </a:rPr>
                        <a:t>RemoteWork</a:t>
                      </a:r>
                      <a:r>
                        <a:rPr lang="en-US" sz="1400" b="0" kern="1200" dirty="0">
                          <a:solidFill>
                            <a:schemeClr val="lt1"/>
                          </a:solidFill>
                          <a:latin typeface="Times New Roman" panose="02020603050405020304" pitchFamily="18" charset="0"/>
                          <a:ea typeface="+mn-ea"/>
                          <a:cs typeface="Times New Roman" panose="02020603050405020304" pitchFamily="18" charset="0"/>
                        </a:rPr>
                        <a:t> #</a:t>
                      </a:r>
                      <a:r>
                        <a:rPr lang="en-US" sz="1400" b="0" kern="1200" dirty="0" err="1">
                          <a:solidFill>
                            <a:schemeClr val="lt1"/>
                          </a:solidFill>
                          <a:latin typeface="Times New Roman" panose="02020603050405020304" pitchFamily="18" charset="0"/>
                          <a:ea typeface="+mn-ea"/>
                          <a:cs typeface="Times New Roman" panose="02020603050405020304" pitchFamily="18" charset="0"/>
                        </a:rPr>
                        <a:t>FutureOfWork</a:t>
                      </a:r>
                      <a:r>
                        <a:rPr lang="en-US" sz="1400" b="0" kern="1200" dirty="0">
                          <a:solidFill>
                            <a:schemeClr val="lt1"/>
                          </a:solidFill>
                          <a:latin typeface="Times New Roman" panose="02020603050405020304" pitchFamily="18" charset="0"/>
                          <a:ea typeface="+mn-ea"/>
                          <a:cs typeface="Times New Roman" panose="02020603050405020304" pitchFamily="18" charset="0"/>
                        </a:rPr>
                        <a:t>\n\nhttps://t.co/2U7gSSSYyg"</a:t>
                      </a:r>
                    </a:p>
                  </a:txBody>
                  <a:tcPr marL="93558" marR="93558" marT="46779" marB="46779">
                    <a:solidFill>
                      <a:srgbClr val="00B0F0"/>
                    </a:solidFill>
                  </a:tcPr>
                </a:tc>
                <a:extLst>
                  <a:ext uri="{0D108BD9-81ED-4DB2-BD59-A6C34878D82A}">
                    <a16:rowId xmlns:a16="http://schemas.microsoft.com/office/drawing/2014/main" val="3881430097"/>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'#Employees, as per the report, have been talking about getting @Apple attention on the matter. In June, employees conducted an internal survey and more tan 35% weren’t comfortable with Apple’s #</a:t>
                      </a:r>
                      <a:r>
                        <a:rPr lang="en-US" sz="1400" b="0" kern="1200" dirty="0" err="1">
                          <a:solidFill>
                            <a:schemeClr val="lt1"/>
                          </a:solidFill>
                          <a:latin typeface="Times New Roman" panose="02020603050405020304" pitchFamily="18" charset="0"/>
                          <a:ea typeface="+mn-ea"/>
                          <a:cs typeface="Times New Roman" panose="02020603050405020304" pitchFamily="18" charset="0"/>
                        </a:rPr>
                        <a:t>hybridworkmodel</a:t>
                      </a:r>
                      <a:r>
                        <a:rPr lang="en-US" sz="1400" b="0" kern="1200" dirty="0">
                          <a:solidFill>
                            <a:schemeClr val="lt1"/>
                          </a:solidFill>
                          <a:latin typeface="Times New Roman" panose="02020603050405020304" pitchFamily="18" charset="0"/>
                          <a:ea typeface="+mn-ea"/>
                          <a:cs typeface="Times New Roman" panose="02020603050405020304" pitchFamily="18" charset="0"/>
                        </a:rPr>
                        <a:t>.\n\</a:t>
                      </a:r>
                      <a:r>
                        <a:rPr lang="en-US" sz="1400" b="0" kern="1200" dirty="0" err="1">
                          <a:solidFill>
                            <a:schemeClr val="lt1"/>
                          </a:solidFill>
                          <a:latin typeface="Times New Roman" panose="02020603050405020304" pitchFamily="18" charset="0"/>
                          <a:ea typeface="+mn-ea"/>
                          <a:cs typeface="Times New Roman" panose="02020603050405020304" pitchFamily="18" charset="0"/>
                        </a:rPr>
                        <a:t>n#EmployeeExperience</a:t>
                      </a:r>
                      <a:r>
                        <a:rPr lang="en-US" sz="1400" b="0" kern="1200" dirty="0">
                          <a:solidFill>
                            <a:schemeClr val="lt1"/>
                          </a:solidFill>
                          <a:latin typeface="Times New Roman" panose="02020603050405020304" pitchFamily="18" charset="0"/>
                          <a:ea typeface="+mn-ea"/>
                          <a:cs typeface="Times New Roman" panose="02020603050405020304" pitchFamily="18" charset="0"/>
                        </a:rPr>
                        <a:t> #remotework \n\nhttps://t.co/qN1dKbqSZ4'</a:t>
                      </a:r>
                    </a:p>
                  </a:txBody>
                  <a:tcPr marL="93558" marR="93558" marT="46779" marB="46779">
                    <a:solidFill>
                      <a:srgbClr val="00B0F0"/>
                    </a:solidFill>
                  </a:tcPr>
                </a:tc>
                <a:extLst>
                  <a:ext uri="{0D108BD9-81ED-4DB2-BD59-A6C34878D82A}">
                    <a16:rowId xmlns:a16="http://schemas.microsoft.com/office/drawing/2014/main" val="3161601539"/>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"It has been reported that many Apple staff are quitting in response to that company's '</a:t>
                      </a:r>
                      <a:r>
                        <a:rPr lang="en-US" sz="1400" b="0" kern="1200" dirty="0" err="1">
                          <a:solidFill>
                            <a:schemeClr val="lt1"/>
                          </a:solidFill>
                          <a:latin typeface="Times New Roman" panose="02020603050405020304" pitchFamily="18" charset="0"/>
                          <a:ea typeface="+mn-ea"/>
                          <a:cs typeface="Times New Roman" panose="02020603050405020304" pitchFamily="18" charset="0"/>
                        </a:rPr>
                        <a:t>hard-line</a:t>
                      </a:r>
                      <a:r>
                        <a:rPr lang="en-US" sz="1400" b="0" kern="1200" dirty="0">
                          <a:solidFill>
                            <a:schemeClr val="lt1"/>
                          </a:solidFill>
                          <a:latin typeface="Times New Roman" panose="02020603050405020304" pitchFamily="18" charset="0"/>
                          <a:ea typeface="+mn-ea"/>
                          <a:cs typeface="Times New Roman" panose="02020603050405020304" pitchFamily="18" charset="0"/>
                        </a:rPr>
                        <a:t>' approach to #</a:t>
                      </a:r>
                      <a:r>
                        <a:rPr lang="en-US" sz="1400" b="0" kern="1200" dirty="0" err="1">
                          <a:solidFill>
                            <a:schemeClr val="lt1"/>
                          </a:solidFill>
                          <a:latin typeface="Times New Roman" panose="02020603050405020304" pitchFamily="18" charset="0"/>
                          <a:ea typeface="+mn-ea"/>
                          <a:cs typeface="Times New Roman" panose="02020603050405020304" pitchFamily="18" charset="0"/>
                        </a:rPr>
                        <a:t>RemoteWork</a:t>
                      </a:r>
                      <a:r>
                        <a:rPr lang="en-US" sz="1400" b="0" kern="1200" dirty="0">
                          <a:solidFill>
                            <a:schemeClr val="lt1"/>
                          </a:solidFill>
                          <a:latin typeface="Times New Roman" panose="02020603050405020304" pitchFamily="18" charset="0"/>
                          <a:ea typeface="+mn-ea"/>
                          <a:cs typeface="Times New Roman" panose="02020603050405020304" pitchFamily="18" charset="0"/>
                        </a:rPr>
                        <a:t>. Given that Apple has allowed staff to work at home three days a work (i.e., #</a:t>
                      </a:r>
                      <a:r>
                        <a:rPr lang="en-US" sz="1400" b="0" kern="1200" dirty="0" err="1">
                          <a:solidFill>
                            <a:schemeClr val="lt1"/>
                          </a:solidFill>
                          <a:latin typeface="Times New Roman" panose="02020603050405020304" pitchFamily="18" charset="0"/>
                          <a:ea typeface="+mn-ea"/>
                          <a:cs typeface="Times New Roman" panose="02020603050405020304" pitchFamily="18" charset="0"/>
                        </a:rPr>
                        <a:t>HybridWork</a:t>
                      </a:r>
                      <a:r>
                        <a:rPr lang="en-US" sz="1400" b="0" kern="1200" dirty="0">
                          <a:solidFill>
                            <a:schemeClr val="lt1"/>
                          </a:solidFill>
                          <a:latin typeface="Times New Roman" panose="02020603050405020304" pitchFamily="18" charset="0"/>
                          <a:ea typeface="+mn-ea"/>
                          <a:cs typeface="Times New Roman" panose="02020603050405020304" pitchFamily="18" charset="0"/>
                        </a:rPr>
                        <a:t>), is this a sign of things to come? \n\nhttps://t.co/</a:t>
                      </a:r>
                      <a:r>
                        <a:rPr lang="en-US" sz="1400" b="0" kern="1200" dirty="0" err="1">
                          <a:solidFill>
                            <a:schemeClr val="lt1"/>
                          </a:solidFill>
                          <a:latin typeface="Times New Roman" panose="02020603050405020304" pitchFamily="18" charset="0"/>
                          <a:ea typeface="+mn-ea"/>
                          <a:cs typeface="Times New Roman" panose="02020603050405020304" pitchFamily="18" charset="0"/>
                        </a:rPr>
                        <a:t>edzByDYcAS</a:t>
                      </a:r>
                      <a:r>
                        <a:rPr lang="en-US" sz="1400" b="0" kern="1200" dirty="0">
                          <a:solidFill>
                            <a:schemeClr val="lt1"/>
                          </a:solidFill>
                          <a:latin typeface="Times New Roman" panose="02020603050405020304" pitchFamily="18" charset="0"/>
                          <a:ea typeface="+mn-ea"/>
                          <a:cs typeface="Times New Roman" panose="02020603050405020304" pitchFamily="18" charset="0"/>
                        </a:rPr>
                        <a:t>"</a:t>
                      </a:r>
                    </a:p>
                  </a:txBody>
                  <a:tcPr marL="93558" marR="93558" marT="46779" marB="46779">
                    <a:solidFill>
                      <a:srgbClr val="00B0F0"/>
                    </a:solidFill>
                  </a:tcPr>
                </a:tc>
                <a:extLst>
                  <a:ext uri="{0D108BD9-81ED-4DB2-BD59-A6C34878D82A}">
                    <a16:rowId xmlns:a16="http://schemas.microsoft.com/office/drawing/2014/main" val="2597959894"/>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'Apple will require employees to return to the office three days a week starting in September, but staffers are unhappy with the inflexible manner of this arrangement.\n\n📧 Subscribe: https://t.co/MYc0D5YvOi\n\n#workplace #flexibility #remotework #</a:t>
                      </a:r>
                      <a:r>
                        <a:rPr lang="en-US" sz="1400" b="0" kern="1200" dirty="0" err="1">
                          <a:solidFill>
                            <a:schemeClr val="lt1"/>
                          </a:solidFill>
                          <a:latin typeface="Times New Roman" panose="02020603050405020304" pitchFamily="18" charset="0"/>
                          <a:ea typeface="+mn-ea"/>
                          <a:cs typeface="Times New Roman" panose="02020603050405020304" pitchFamily="18" charset="0"/>
                        </a:rPr>
                        <a:t>hybridwork</a:t>
                      </a:r>
                      <a:r>
                        <a:rPr lang="en-US" sz="1400" b="0" kern="1200" dirty="0">
                          <a:solidFill>
                            <a:schemeClr val="lt1"/>
                          </a:solidFill>
                          <a:latin typeface="Times New Roman" panose="02020603050405020304" pitchFamily="18" charset="0"/>
                          <a:ea typeface="+mn-ea"/>
                          <a:cs typeface="Times New Roman" panose="02020603050405020304" pitchFamily="18" charset="0"/>
                        </a:rPr>
                        <a:t> \n\nhttps://t.co/6srAT69epX'</a:t>
                      </a:r>
                    </a:p>
                  </a:txBody>
                  <a:tcPr marL="93558" marR="93558" marT="46779" marB="46779">
                    <a:solidFill>
                      <a:srgbClr val="00B0F0"/>
                    </a:solidFill>
                  </a:tcPr>
                </a:tc>
                <a:extLst>
                  <a:ext uri="{0D108BD9-81ED-4DB2-BD59-A6C34878D82A}">
                    <a16:rowId xmlns:a16="http://schemas.microsoft.com/office/drawing/2014/main" val="1880174897"/>
                  </a:ext>
                </a:extLst>
              </a:tr>
              <a:tr h="513739">
                <a:tc>
                  <a:txBody>
                    <a:bodyPr/>
                    <a:lstStyle/>
                    <a:p>
                      <a:r>
                        <a:rPr lang="en-US" sz="1400" b="0" kern="1200" dirty="0">
                          <a:solidFill>
                            <a:schemeClr val="lt1"/>
                          </a:solidFill>
                          <a:latin typeface="Times New Roman" panose="02020603050405020304" pitchFamily="18" charset="0"/>
                          <a:ea typeface="+mn-ea"/>
                          <a:cs typeface="Times New Roman" panose="02020603050405020304" pitchFamily="18" charset="0"/>
                        </a:rPr>
                        <a:t>'Apple employees sent a second letter to CEO @</a:t>
                      </a:r>
                      <a:r>
                        <a:rPr lang="en-US" sz="1400" b="0" kern="1200" dirty="0" err="1">
                          <a:solidFill>
                            <a:schemeClr val="lt1"/>
                          </a:solidFill>
                          <a:latin typeface="Times New Roman" panose="02020603050405020304" pitchFamily="18" charset="0"/>
                          <a:ea typeface="+mn-ea"/>
                          <a:cs typeface="Times New Roman" panose="02020603050405020304" pitchFamily="18" charset="0"/>
                        </a:rPr>
                        <a:t>tim_cook</a:t>
                      </a:r>
                      <a:r>
                        <a:rPr lang="en-US" sz="1400" b="0" kern="1200" dirty="0">
                          <a:solidFill>
                            <a:schemeClr val="lt1"/>
                          </a:solidFill>
                          <a:latin typeface="Times New Roman" panose="02020603050405020304" pitchFamily="18" charset="0"/>
                          <a:ea typeface="+mn-ea"/>
                          <a:cs typeface="Times New Roman" panose="02020603050405020304" pitchFamily="18" charset="0"/>
                        </a:rPr>
                        <a:t> and retail and people chief Deirdre O’Brien about the proposed return to the office. #remotework #WFH \nhttps://t.co/MbiUHaBj9d'</a:t>
                      </a:r>
                    </a:p>
                  </a:txBody>
                  <a:tcPr marL="93558" marR="93558" marT="46779" marB="46779">
                    <a:solidFill>
                      <a:srgbClr val="00B0F0"/>
                    </a:solidFill>
                  </a:tcPr>
                </a:tc>
                <a:extLst>
                  <a:ext uri="{0D108BD9-81ED-4DB2-BD59-A6C34878D82A}">
                    <a16:rowId xmlns:a16="http://schemas.microsoft.com/office/drawing/2014/main" val="1609290160"/>
                  </a:ext>
                </a:extLst>
              </a:tr>
            </a:tbl>
          </a:graphicData>
        </a:graphic>
      </p:graphicFrame>
    </p:spTree>
    <p:extLst>
      <p:ext uri="{BB962C8B-B14F-4D97-AF65-F5344CB8AC3E}">
        <p14:creationId xmlns:p14="http://schemas.microsoft.com/office/powerpoint/2010/main" val="3279354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D785A-3CA0-BD45-9810-FC7FF8A7E3C0}"/>
              </a:ext>
            </a:extLst>
          </p:cNvPr>
          <p:cNvSpPr>
            <a:spLocks noGrp="1"/>
          </p:cNvSpPr>
          <p:nvPr>
            <p:ph type="title"/>
          </p:nvPr>
        </p:nvSpPr>
        <p:spPr>
          <a:xfrm>
            <a:off x="572493" y="1118950"/>
            <a:ext cx="11018520" cy="698123"/>
          </a:xfrm>
        </p:spPr>
        <p:txBody>
          <a:bodyPr vert="horz" lIns="91440" tIns="45720" rIns="91440" bIns="45720" rtlCol="0" anchor="b">
            <a:normAutofit/>
          </a:bodyPr>
          <a:lstStyle/>
          <a:p>
            <a:r>
              <a:rPr lang="en-US" sz="3200" dirty="0"/>
              <a:t>Next Steps</a:t>
            </a: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3D1F6"/>
          </a:solidFill>
          <a:ln w="38100" cap="rnd">
            <a:solidFill>
              <a:srgbClr val="43D1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206EC2D5-AE9B-4718-ACF3-3C456B421E3F}"/>
              </a:ext>
            </a:extLst>
          </p:cNvPr>
          <p:cNvSpPr>
            <a:spLocks noGrp="1"/>
          </p:cNvSpPr>
          <p:nvPr>
            <p:ph idx="1"/>
          </p:nvPr>
        </p:nvSpPr>
        <p:spPr>
          <a:xfrm>
            <a:off x="572493" y="2071316"/>
            <a:ext cx="6713552" cy="4119172"/>
          </a:xfrm>
        </p:spPr>
        <p:txBody>
          <a:bodyPr anchor="t">
            <a:normAutofit fontScale="92500" lnSpcReduction="10000"/>
          </a:bodyPr>
          <a:lstStyle/>
          <a:p>
            <a:r>
              <a:rPr lang="en-US" dirty="0">
                <a:latin typeface="Times New Roman" panose="02020603050405020304" pitchFamily="18" charset="0"/>
                <a:cs typeface="Times New Roman" panose="02020603050405020304" pitchFamily="18" charset="0"/>
              </a:rPr>
              <a:t>To conduct an online survey on remote work and use the survey results along with twitter data to analyze people's views.</a:t>
            </a:r>
          </a:p>
          <a:p>
            <a:r>
              <a:rPr lang="en-US" dirty="0">
                <a:latin typeface="Times New Roman" panose="02020603050405020304" pitchFamily="18" charset="0"/>
                <a:cs typeface="Times New Roman" panose="02020603050405020304" pitchFamily="18" charset="0"/>
              </a:rPr>
              <a:t>Collect one to three months of twitter data</a:t>
            </a:r>
          </a:p>
          <a:p>
            <a:r>
              <a:rPr lang="en-US" dirty="0">
                <a:latin typeface="Times New Roman" panose="02020603050405020304" pitchFamily="18" charset="0"/>
                <a:cs typeface="Times New Roman" panose="02020603050405020304" pitchFamily="18" charset="0"/>
              </a:rPr>
              <a:t>Using a trained sentiment analysis dataset and use twitter data as test data to predict sentiment of tweets. Compare and see if the results would vary between a trained dataset and BERT sentiment analyzer.</a:t>
            </a:r>
          </a:p>
        </p:txBody>
      </p:sp>
      <p:pic>
        <p:nvPicPr>
          <p:cNvPr id="5" name="Picture 6" descr="Twitter will recommend Lists based on user interests - Trace Bites">
            <a:extLst>
              <a:ext uri="{FF2B5EF4-FFF2-40B4-BE49-F238E27FC236}">
                <a16:creationId xmlns:a16="http://schemas.microsoft.com/office/drawing/2014/main" id="{E02822A7-DB0B-784C-A5CF-E9B97F367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31" r="23235"/>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70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con&#10;&#10;Description automatically generated">
            <a:extLst>
              <a:ext uri="{FF2B5EF4-FFF2-40B4-BE49-F238E27FC236}">
                <a16:creationId xmlns:a16="http://schemas.microsoft.com/office/drawing/2014/main" id="{090EFCC0-EDE1-A342-8205-610FF450033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063" r="1" b="5860"/>
          <a:stretch/>
        </p:blipFill>
        <p:spPr bwMode="auto">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8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A24D-A20A-6145-967F-81B3DE854565}"/>
              </a:ext>
            </a:extLst>
          </p:cNvPr>
          <p:cNvSpPr>
            <a:spLocks noGrp="1"/>
          </p:cNvSpPr>
          <p:nvPr>
            <p:ph type="title"/>
          </p:nvPr>
        </p:nvSpPr>
        <p:spPr>
          <a:xfrm>
            <a:off x="576072" y="238539"/>
            <a:ext cx="11018520" cy="1434415"/>
          </a:xfrm>
        </p:spPr>
        <p:txBody>
          <a:bodyPr vert="horz" lIns="91440" tIns="45720" rIns="91440" bIns="45720" rtlCol="0" anchor="b">
            <a:noAutofit/>
          </a:bodyPr>
          <a:lstStyle/>
          <a:p>
            <a:pPr>
              <a:lnSpc>
                <a:spcPct val="90000"/>
              </a:lnSpc>
            </a:pPr>
            <a:br>
              <a:rPr lang="en-US" sz="3600" dirty="0"/>
            </a:br>
            <a:br>
              <a:rPr lang="en-US" sz="3600" dirty="0"/>
            </a:br>
            <a:r>
              <a:rPr lang="en-US" sz="3600" dirty="0"/>
              <a:t>Problem Statement</a:t>
            </a:r>
          </a:p>
        </p:txBody>
      </p:sp>
      <p:sp>
        <p:nvSpPr>
          <p:cNvPr id="308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0AAACA"/>
          </a:solidFill>
          <a:ln w="38100" cap="rnd">
            <a:solidFill>
              <a:srgbClr val="0AAAC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18DAAA-FCE1-8243-9282-1A781EAEEFFF}"/>
              </a:ext>
            </a:extLst>
          </p:cNvPr>
          <p:cNvSpPr txBox="1"/>
          <p:nvPr/>
        </p:nvSpPr>
        <p:spPr>
          <a:xfrm>
            <a:off x="572493" y="2071316"/>
            <a:ext cx="6713552" cy="4671922"/>
          </a:xfrm>
          <a:prstGeom prst="rect">
            <a:avLst/>
          </a:prstGeom>
        </p:spPr>
        <p:txBody>
          <a:bodyPr vert="horz" lIns="91440" tIns="45720" rIns="91440" bIns="45720" rtlCol="0" anchor="t">
            <a:normAutofit fontScale="92500" lnSpcReduction="20000"/>
          </a:bodyPr>
          <a:lstStyle/>
          <a:p>
            <a:pPr marL="285750" indent="-228600">
              <a:lnSpc>
                <a:spcPct val="15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a year-and-a-half long hiatus, many offices are opening up. Most companies are asking that employees return on a hybrid basis, meaning they come into the office at least some of the time. But what exactly that will look like is uncertain.</a:t>
            </a:r>
          </a:p>
          <a:p>
            <a:pPr marL="342900" indent="-2286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Hence, to understand people's view on whether they are comfortable with Work from home or they want to come back to offices , I considered analyzing the worldwide twitter data.</a:t>
            </a:r>
          </a:p>
          <a:p>
            <a:pPr marL="342900" indent="-2286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project studied #workfromhome and #remotework related tweets to find out the opinions expressed by people</a:t>
            </a:r>
            <a:r>
              <a:rPr lang="en-US" dirty="0"/>
              <a:t>.</a:t>
            </a:r>
          </a:p>
          <a:p>
            <a:pPr marL="285750" indent="-228600">
              <a:lnSpc>
                <a:spcPct val="110000"/>
              </a:lnSpc>
              <a:spcAft>
                <a:spcPts val="600"/>
              </a:spcAft>
              <a:buFont typeface="Arial" panose="020B0604020202020204" pitchFamily="34" charset="0"/>
              <a:buChar char="•"/>
            </a:pPr>
            <a:endParaRPr lang="en-US" dirty="0"/>
          </a:p>
        </p:txBody>
      </p:sp>
      <p:pic>
        <p:nvPicPr>
          <p:cNvPr id="3076" name="Picture 4" descr="I&amp;#39;m Not Adding to This Dip in Twitter - Here&amp;#39;s Why - RealMoney">
            <a:extLst>
              <a:ext uri="{FF2B5EF4-FFF2-40B4-BE49-F238E27FC236}">
                <a16:creationId xmlns:a16="http://schemas.microsoft.com/office/drawing/2014/main" id="{21DDD67A-1473-A144-BE41-4D4DA3759C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08" r="11176"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38D428-C4B7-1D49-BB62-D07242665DAC}"/>
              </a:ext>
            </a:extLst>
          </p:cNvPr>
          <p:cNvSpPr txBox="1"/>
          <p:nvPr/>
        </p:nvSpPr>
        <p:spPr>
          <a:xfrm>
            <a:off x="3829050" y="23574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459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B7870-4C6C-9C41-9C4F-D23687EAD189}"/>
              </a:ext>
            </a:extLst>
          </p:cNvPr>
          <p:cNvSpPr>
            <a:spLocks noGrp="1"/>
          </p:cNvSpPr>
          <p:nvPr>
            <p:ph type="title"/>
          </p:nvPr>
        </p:nvSpPr>
        <p:spPr>
          <a:xfrm>
            <a:off x="576072" y="1066969"/>
            <a:ext cx="11018520" cy="731816"/>
          </a:xfrm>
        </p:spPr>
        <p:txBody>
          <a:bodyPr vert="horz" lIns="91440" tIns="45720" rIns="91440" bIns="45720" rtlCol="0" anchor="b">
            <a:normAutofit/>
          </a:bodyPr>
          <a:lstStyle/>
          <a:p>
            <a:r>
              <a:rPr lang="en-US" sz="3600" dirty="0"/>
              <a:t>Data</a:t>
            </a:r>
          </a:p>
        </p:txBody>
      </p:sp>
      <p:sp>
        <p:nvSpPr>
          <p:cNvPr id="7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7ECEF7"/>
          </a:solidFill>
          <a:ln w="38100" cap="rnd">
            <a:solidFill>
              <a:srgbClr val="7ECEF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55207B-8979-AD4E-B949-114D643671F5}"/>
              </a:ext>
            </a:extLst>
          </p:cNvPr>
          <p:cNvSpPr txBox="1"/>
          <p:nvPr/>
        </p:nvSpPr>
        <p:spPr>
          <a:xfrm>
            <a:off x="576072" y="1997768"/>
            <a:ext cx="11252923" cy="2937970"/>
          </a:xfrm>
          <a:prstGeom prst="rect">
            <a:avLst/>
          </a:prstGeom>
        </p:spPr>
        <p:txBody>
          <a:bodyPr vert="horz" lIns="91440" tIns="45720" rIns="91440" bIns="45720" rtlCol="0" anchor="t">
            <a:normAutofit fontScale="40000" lnSpcReduction="20000"/>
          </a:bodyPr>
          <a:lstStyle/>
          <a:p>
            <a:pPr marL="285750" indent="-228600">
              <a:lnSpc>
                <a:spcPct val="170000"/>
              </a:lnSpc>
              <a:spcAft>
                <a:spcPts val="600"/>
              </a:spcAft>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The data was collected by reading through Twitter API on from July 11,2021 to July 25,2021.Most recent and popular tweets from #workfromhome and #remotework were taken to conduct the analysis.</a:t>
            </a:r>
          </a:p>
          <a:p>
            <a:pPr marL="285750" indent="-228600">
              <a:lnSpc>
                <a:spcPct val="170000"/>
              </a:lnSpc>
              <a:spcAft>
                <a:spcPts val="600"/>
              </a:spcAft>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Below features were extracted from twitter :</a:t>
            </a:r>
          </a:p>
          <a:p>
            <a:pPr marL="57150">
              <a:lnSpc>
                <a:spcPct val="170000"/>
              </a:lnSpc>
              <a:spcAft>
                <a:spcPts val="600"/>
              </a:spcAft>
            </a:pPr>
            <a:r>
              <a:rPr lang="en-US" sz="3500" dirty="0">
                <a:latin typeface="Times New Roman" panose="02020603050405020304" pitchFamily="18" charset="0"/>
                <a:cs typeface="Times New Roman" panose="02020603050405020304" pitchFamily="18" charset="0"/>
              </a:rPr>
              <a:t>                                          1. Text of the tweet</a:t>
            </a:r>
          </a:p>
          <a:p>
            <a:pPr marL="57150">
              <a:lnSpc>
                <a:spcPct val="170000"/>
              </a:lnSpc>
              <a:spcAft>
                <a:spcPts val="600"/>
              </a:spcAft>
            </a:pPr>
            <a:r>
              <a:rPr lang="en-US" sz="3500" dirty="0">
                <a:latin typeface="Times New Roman" panose="02020603050405020304" pitchFamily="18" charset="0"/>
                <a:cs typeface="Times New Roman" panose="02020603050405020304" pitchFamily="18" charset="0"/>
              </a:rPr>
              <a:t>                                          2. User location </a:t>
            </a:r>
          </a:p>
          <a:p>
            <a:pPr marL="57150">
              <a:lnSpc>
                <a:spcPct val="170000"/>
              </a:lnSpc>
              <a:spcAft>
                <a:spcPts val="600"/>
              </a:spcAft>
            </a:pPr>
            <a:r>
              <a:rPr lang="en-US" sz="3500" dirty="0">
                <a:latin typeface="Times New Roman" panose="02020603050405020304" pitchFamily="18" charset="0"/>
                <a:cs typeface="Times New Roman" panose="02020603050405020304" pitchFamily="18" charset="0"/>
              </a:rPr>
              <a:t>                                          3. Date and Time the tweet was posted </a:t>
            </a:r>
          </a:p>
          <a:p>
            <a:pPr marL="57150">
              <a:lnSpc>
                <a:spcPct val="170000"/>
              </a:lnSpc>
              <a:spcAft>
                <a:spcPts val="600"/>
              </a:spcAft>
            </a:pPr>
            <a:r>
              <a:rPr lang="en-US" sz="3500" dirty="0">
                <a:latin typeface="Times New Roman" panose="02020603050405020304" pitchFamily="18" charset="0"/>
                <a:cs typeface="Times New Roman" panose="02020603050405020304" pitchFamily="18" charset="0"/>
              </a:rPr>
              <a:t>                                          4. Unique Id of the tweets</a:t>
            </a: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285750" indent="-228600">
              <a:lnSpc>
                <a:spcPct val="11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28600">
              <a:lnSpc>
                <a:spcPct val="11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B715CCD6-CE81-8444-B991-F361F9339F8B}"/>
              </a:ext>
            </a:extLst>
          </p:cNvPr>
          <p:cNvGraphicFramePr>
            <a:graphicFrameLocks noGrp="1"/>
          </p:cNvGraphicFramePr>
          <p:nvPr>
            <p:extLst>
              <p:ext uri="{D42A27DB-BD31-4B8C-83A1-F6EECF244321}">
                <p14:modId xmlns:p14="http://schemas.microsoft.com/office/powerpoint/2010/main" val="1457762622"/>
              </p:ext>
            </p:extLst>
          </p:nvPr>
        </p:nvGraphicFramePr>
        <p:xfrm>
          <a:off x="2904001" y="5134721"/>
          <a:ext cx="7021660" cy="792480"/>
        </p:xfrm>
        <a:graphic>
          <a:graphicData uri="http://schemas.openxmlformats.org/drawingml/2006/table">
            <a:tbl>
              <a:tblPr firstRow="1" bandRow="1">
                <a:tableStyleId>{5C22544A-7EE6-4342-B048-85BDC9FD1C3A}</a:tableStyleId>
              </a:tblPr>
              <a:tblGrid>
                <a:gridCol w="1602994">
                  <a:extLst>
                    <a:ext uri="{9D8B030D-6E8A-4147-A177-3AD203B41FA5}">
                      <a16:colId xmlns:a16="http://schemas.microsoft.com/office/drawing/2014/main" val="6955466"/>
                    </a:ext>
                  </a:extLst>
                </a:gridCol>
                <a:gridCol w="2709333">
                  <a:extLst>
                    <a:ext uri="{9D8B030D-6E8A-4147-A177-3AD203B41FA5}">
                      <a16:colId xmlns:a16="http://schemas.microsoft.com/office/drawing/2014/main" val="3415675062"/>
                    </a:ext>
                  </a:extLst>
                </a:gridCol>
                <a:gridCol w="2709333">
                  <a:extLst>
                    <a:ext uri="{9D8B030D-6E8A-4147-A177-3AD203B41FA5}">
                      <a16:colId xmlns:a16="http://schemas.microsoft.com/office/drawing/2014/main" val="1418011183"/>
                    </a:ext>
                  </a:extLst>
                </a:gridCol>
              </a:tblGrid>
              <a:tr h="370840">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Total Tweets</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Number Of Retweets</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Actual Tweets</a:t>
                      </a:r>
                    </a:p>
                  </a:txBody>
                  <a:tcPr>
                    <a:solidFill>
                      <a:srgbClr val="00B0F0"/>
                    </a:solidFill>
                  </a:tcPr>
                </a:tc>
                <a:extLst>
                  <a:ext uri="{0D108BD9-81ED-4DB2-BD59-A6C34878D82A}">
                    <a16:rowId xmlns:a16="http://schemas.microsoft.com/office/drawing/2014/main" val="2864559516"/>
                  </a:ext>
                </a:extLst>
              </a:tr>
              <a:tr h="370840">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22054</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7571</a:t>
                      </a:r>
                    </a:p>
                  </a:txBody>
                  <a:tcPr>
                    <a:solidFill>
                      <a:srgbClr val="00B0F0"/>
                    </a:solidFill>
                  </a:tcPr>
                </a:tc>
                <a:tc>
                  <a:txBody>
                    <a:bodyPr/>
                    <a:lstStyle/>
                    <a:p>
                      <a:pPr marL="0" algn="ctr" defTabSz="914400" rtl="0" eaLnBrk="1" latinLnBrk="0" hangingPunct="1"/>
                      <a:r>
                        <a:rPr lang="en-US" sz="2000" b="1" kern="1200" dirty="0">
                          <a:solidFill>
                            <a:schemeClr val="bg1"/>
                          </a:solidFill>
                          <a:latin typeface="Times New Roman" panose="02020603050405020304" pitchFamily="18" charset="0"/>
                          <a:ea typeface="+mn-ea"/>
                          <a:cs typeface="Times New Roman" panose="02020603050405020304" pitchFamily="18" charset="0"/>
                        </a:rPr>
                        <a:t>14483</a:t>
                      </a:r>
                    </a:p>
                  </a:txBody>
                  <a:tcPr>
                    <a:solidFill>
                      <a:srgbClr val="00B0F0"/>
                    </a:solidFill>
                  </a:tcPr>
                </a:tc>
                <a:extLst>
                  <a:ext uri="{0D108BD9-81ED-4DB2-BD59-A6C34878D82A}">
                    <a16:rowId xmlns:a16="http://schemas.microsoft.com/office/drawing/2014/main" val="300782431"/>
                  </a:ext>
                </a:extLst>
              </a:tr>
            </a:tbl>
          </a:graphicData>
        </a:graphic>
      </p:graphicFrame>
    </p:spTree>
    <p:extLst>
      <p:ext uri="{BB962C8B-B14F-4D97-AF65-F5344CB8AC3E}">
        <p14:creationId xmlns:p14="http://schemas.microsoft.com/office/powerpoint/2010/main" val="1790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6D472A7E-6BAF-A64E-83C3-4A9E77016207}"/>
              </a:ext>
            </a:extLst>
          </p:cNvPr>
          <p:cNvPicPr>
            <a:picLocks noChangeAspect="1"/>
          </p:cNvPicPr>
          <p:nvPr/>
        </p:nvPicPr>
        <p:blipFill rotWithShape="1">
          <a:blip r:embed="rId2"/>
          <a:srcRect r="8141" b="1"/>
          <a:stretch/>
        </p:blipFill>
        <p:spPr>
          <a:xfrm>
            <a:off x="180935" y="697935"/>
            <a:ext cx="11827082" cy="6016074"/>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5" name="TextBox 4">
            <a:extLst>
              <a:ext uri="{FF2B5EF4-FFF2-40B4-BE49-F238E27FC236}">
                <a16:creationId xmlns:a16="http://schemas.microsoft.com/office/drawing/2014/main" id="{0001F9BB-C4D0-DD40-9C26-7BE513F5FDD8}"/>
              </a:ext>
            </a:extLst>
          </p:cNvPr>
          <p:cNvSpPr txBox="1"/>
          <p:nvPr/>
        </p:nvSpPr>
        <p:spPr>
          <a:xfrm>
            <a:off x="612396" y="92279"/>
            <a:ext cx="9806731" cy="523220"/>
          </a:xfrm>
          <a:prstGeom prst="rect">
            <a:avLst/>
          </a:prstGeom>
          <a:noFill/>
        </p:spPr>
        <p:txBody>
          <a:bodyPr wrap="square" rtlCol="0">
            <a:spAutoFit/>
          </a:bodyPr>
          <a:lstStyle/>
          <a:p>
            <a:r>
              <a:rPr lang="en-US" sz="2800" dirty="0">
                <a:latin typeface="+mj-lt"/>
              </a:rPr>
              <a:t>Most Retweeted Tweets</a:t>
            </a:r>
          </a:p>
        </p:txBody>
      </p:sp>
    </p:spTree>
    <p:extLst>
      <p:ext uri="{BB962C8B-B14F-4D97-AF65-F5344CB8AC3E}">
        <p14:creationId xmlns:p14="http://schemas.microsoft.com/office/powerpoint/2010/main" val="365942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9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91A84-349B-444E-85C8-6C2637B95A87}"/>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3800" dirty="0"/>
              <a:t>Tweets distribution on weekdays</a:t>
            </a:r>
          </a:p>
        </p:txBody>
      </p:sp>
      <p:sp>
        <p:nvSpPr>
          <p:cNvPr id="51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6BABD6"/>
          </a:solidFill>
          <a:ln w="38100" cap="rnd">
            <a:solidFill>
              <a:srgbClr val="6BABD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C72C79A-DC97-1442-B5FF-9B5010F28CDD}"/>
              </a:ext>
            </a:extLst>
          </p:cNvPr>
          <p:cNvSpPr txBox="1"/>
          <p:nvPr/>
        </p:nvSpPr>
        <p:spPr>
          <a:xfrm>
            <a:off x="503338" y="3067757"/>
            <a:ext cx="4001549" cy="1905404"/>
          </a:xfrm>
          <a:prstGeom prst="rect">
            <a:avLst/>
          </a:prstGeom>
        </p:spPr>
        <p:txBody>
          <a:bodyPr vert="horz" lIns="91440" tIns="45720" rIns="91440" bIns="45720" rtlCol="0" anchor="t">
            <a:normAutofit/>
          </a:bodyPr>
          <a:lstStyle/>
          <a:p>
            <a:pPr>
              <a:lnSpc>
                <a:spcPct val="110000"/>
              </a:lnSpc>
              <a:spcAft>
                <a:spcPts val="600"/>
              </a:spcAft>
            </a:pPr>
            <a:r>
              <a:rPr lang="en-US" sz="2400" dirty="0">
                <a:latin typeface="Times New Roman" panose="02020603050405020304" pitchFamily="18" charset="0"/>
                <a:cs typeface="Times New Roman" panose="02020603050405020304" pitchFamily="18" charset="0"/>
              </a:rPr>
              <a:t>Lowest tweeting activity on Saturday, then the frequency increases slowly up to Monday where the max is recorded</a:t>
            </a:r>
          </a:p>
          <a:p>
            <a:pPr indent="-228600">
              <a:lnSpc>
                <a:spcPct val="110000"/>
              </a:lnSpc>
              <a:spcAft>
                <a:spcPts val="600"/>
              </a:spcAft>
              <a:buFont typeface="Arial" panose="020B0604020202020204" pitchFamily="34" charset="0"/>
              <a:buChar char="•"/>
            </a:pPr>
            <a:endParaRPr lang="en-US" sz="2400" dirty="0"/>
          </a:p>
        </p:txBody>
      </p:sp>
      <mc:AlternateContent xmlns:mc="http://schemas.openxmlformats.org/markup-compatibility/2006" xmlns:p14="http://schemas.microsoft.com/office/powerpoint/2010/main">
        <mc:Choice Requires="p14">
          <p:contentPart p14:bwMode="auto" r:id="rId2">
            <p14:nvContentPartPr>
              <p14:cNvPr id="5126"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126"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122" name="Picture 2" descr="Chart, line chart&#10;&#10;Description automatically generated">
            <a:extLst>
              <a:ext uri="{FF2B5EF4-FFF2-40B4-BE49-F238E27FC236}">
                <a16:creationId xmlns:a16="http://schemas.microsoft.com/office/drawing/2014/main" id="{D9C5CB77-177E-824D-AAC6-E85309985ED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421820" y="640080"/>
            <a:ext cx="5368671"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27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51" name="Rectangle 192">
            <a:extLst>
              <a:ext uri="{FF2B5EF4-FFF2-40B4-BE49-F238E27FC236}">
                <a16:creationId xmlns:a16="http://schemas.microsoft.com/office/drawing/2014/main" id="{F1634B2F-87C9-45D9-AE29-34A7EEC94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5494-18C5-6248-B4EF-B14F20EA65D5}"/>
              </a:ext>
            </a:extLst>
          </p:cNvPr>
          <p:cNvSpPr>
            <a:spLocks noGrp="1"/>
          </p:cNvSpPr>
          <p:nvPr>
            <p:ph type="title"/>
          </p:nvPr>
        </p:nvSpPr>
        <p:spPr>
          <a:xfrm>
            <a:off x="550980" y="359253"/>
            <a:ext cx="10908792" cy="1069848"/>
          </a:xfrm>
        </p:spPr>
        <p:txBody>
          <a:bodyPr vert="horz" lIns="91440" tIns="45720" rIns="91440" bIns="45720" rtlCol="0" anchor="ctr">
            <a:normAutofit/>
          </a:bodyPr>
          <a:lstStyle/>
          <a:p>
            <a:pPr algn="ctr"/>
            <a:r>
              <a:rPr lang="en-US" sz="4000" dirty="0"/>
              <a:t>Polarity of the data</a:t>
            </a:r>
          </a:p>
        </p:txBody>
      </p:sp>
      <p:pic>
        <p:nvPicPr>
          <p:cNvPr id="6146" name="Picture 2">
            <a:extLst>
              <a:ext uri="{FF2B5EF4-FFF2-40B4-BE49-F238E27FC236}">
                <a16:creationId xmlns:a16="http://schemas.microsoft.com/office/drawing/2014/main" id="{FA92B495-E926-7844-9ADC-9E5DC88A0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9" r="-3" b="-3"/>
          <a:stretch/>
        </p:blipFill>
        <p:spPr bwMode="auto">
          <a:xfrm>
            <a:off x="409141" y="1670814"/>
            <a:ext cx="5365295" cy="3870137"/>
          </a:xfrm>
          <a:custGeom>
            <a:avLst/>
            <a:gdLst/>
            <a:ahLst/>
            <a:cxnLst/>
            <a:rect l="l" t="t" r="r" b="b"/>
            <a:pathLst>
              <a:path w="5365295" h="3870137">
                <a:moveTo>
                  <a:pt x="630394" y="88"/>
                </a:moveTo>
                <a:cubicBezTo>
                  <a:pt x="694916" y="-651"/>
                  <a:pt x="759405" y="3256"/>
                  <a:pt x="823565" y="14026"/>
                </a:cubicBezTo>
                <a:cubicBezTo>
                  <a:pt x="965677" y="37078"/>
                  <a:pt x="1110037" y="43118"/>
                  <a:pt x="1253579" y="32022"/>
                </a:cubicBezTo>
                <a:cubicBezTo>
                  <a:pt x="1395167" y="22301"/>
                  <a:pt x="1537016" y="21644"/>
                  <a:pt x="1678997" y="24402"/>
                </a:cubicBezTo>
                <a:cubicBezTo>
                  <a:pt x="1807056" y="26898"/>
                  <a:pt x="1935246" y="26504"/>
                  <a:pt x="2063305" y="19411"/>
                </a:cubicBezTo>
                <a:cubicBezTo>
                  <a:pt x="2207124" y="11268"/>
                  <a:pt x="2350943" y="4307"/>
                  <a:pt x="2494633" y="20463"/>
                </a:cubicBezTo>
                <a:cubicBezTo>
                  <a:pt x="2619683" y="36013"/>
                  <a:pt x="2745574" y="43775"/>
                  <a:pt x="2871584" y="43709"/>
                </a:cubicBezTo>
                <a:cubicBezTo>
                  <a:pt x="3038652" y="41871"/>
                  <a:pt x="3205324" y="28869"/>
                  <a:pt x="3372130" y="21382"/>
                </a:cubicBezTo>
                <a:cubicBezTo>
                  <a:pt x="3600928" y="11137"/>
                  <a:pt x="3829857" y="2337"/>
                  <a:pt x="4058787" y="18098"/>
                </a:cubicBezTo>
                <a:cubicBezTo>
                  <a:pt x="4217054" y="29526"/>
                  <a:pt x="4375321" y="40033"/>
                  <a:pt x="4534246" y="31233"/>
                </a:cubicBezTo>
                <a:cubicBezTo>
                  <a:pt x="4646411" y="25059"/>
                  <a:pt x="4758709" y="16128"/>
                  <a:pt x="4871138" y="22039"/>
                </a:cubicBezTo>
                <a:lnTo>
                  <a:pt x="5012876" y="26608"/>
                </a:lnTo>
                <a:lnTo>
                  <a:pt x="5012876" y="26747"/>
                </a:lnTo>
                <a:lnTo>
                  <a:pt x="5028853" y="27123"/>
                </a:lnTo>
                <a:lnTo>
                  <a:pt x="5088657" y="29050"/>
                </a:lnTo>
                <a:lnTo>
                  <a:pt x="5114033" y="28660"/>
                </a:lnTo>
                <a:lnTo>
                  <a:pt x="5114033" y="27250"/>
                </a:lnTo>
                <a:lnTo>
                  <a:pt x="5284938" y="21923"/>
                </a:lnTo>
                <a:lnTo>
                  <a:pt x="5358186" y="22130"/>
                </a:lnTo>
                <a:lnTo>
                  <a:pt x="5362767" y="198508"/>
                </a:lnTo>
                <a:cubicBezTo>
                  <a:pt x="5373003" y="379474"/>
                  <a:pt x="5349645" y="559126"/>
                  <a:pt x="5337572" y="739042"/>
                </a:cubicBezTo>
                <a:cubicBezTo>
                  <a:pt x="5329015" y="887933"/>
                  <a:pt x="5329986" y="1037233"/>
                  <a:pt x="5340458" y="1186008"/>
                </a:cubicBezTo>
                <a:cubicBezTo>
                  <a:pt x="5355680" y="1432455"/>
                  <a:pt x="5357780" y="1678904"/>
                  <a:pt x="5349251" y="1925615"/>
                </a:cubicBezTo>
                <a:cubicBezTo>
                  <a:pt x="5345051" y="2048445"/>
                  <a:pt x="5346757" y="2171145"/>
                  <a:pt x="5352007" y="2293844"/>
                </a:cubicBezTo>
                <a:cubicBezTo>
                  <a:pt x="5364211" y="2575199"/>
                  <a:pt x="5350562" y="2856292"/>
                  <a:pt x="5346495" y="3137517"/>
                </a:cubicBezTo>
                <a:cubicBezTo>
                  <a:pt x="5344921" y="3244599"/>
                  <a:pt x="5345182" y="3351683"/>
                  <a:pt x="5351087" y="3458635"/>
                </a:cubicBezTo>
                <a:cubicBezTo>
                  <a:pt x="5357649" y="3579825"/>
                  <a:pt x="5359519" y="3701015"/>
                  <a:pt x="5358813" y="3822205"/>
                </a:cubicBezTo>
                <a:lnTo>
                  <a:pt x="5358074" y="3857001"/>
                </a:lnTo>
                <a:lnTo>
                  <a:pt x="5118462" y="3843392"/>
                </a:lnTo>
                <a:cubicBezTo>
                  <a:pt x="5035866" y="3841379"/>
                  <a:pt x="4953191" y="3842037"/>
                  <a:pt x="4870592" y="3845370"/>
                </a:cubicBezTo>
                <a:cubicBezTo>
                  <a:pt x="4704245" y="3852194"/>
                  <a:pt x="4538043" y="3870828"/>
                  <a:pt x="4371404" y="3855213"/>
                </a:cubicBezTo>
                <a:cubicBezTo>
                  <a:pt x="4084590" y="3828048"/>
                  <a:pt x="3798799" y="3856393"/>
                  <a:pt x="3512714" y="3865448"/>
                </a:cubicBezTo>
                <a:cubicBezTo>
                  <a:pt x="3291553" y="3873720"/>
                  <a:pt x="3069997" y="3867668"/>
                  <a:pt x="2849798" y="3847339"/>
                </a:cubicBezTo>
                <a:cubicBezTo>
                  <a:pt x="2633967" y="3827364"/>
                  <a:pt x="2416331" y="3829390"/>
                  <a:pt x="2201012" y="3853375"/>
                </a:cubicBezTo>
                <a:cubicBezTo>
                  <a:pt x="2104727" y="3861664"/>
                  <a:pt x="2007787" y="3862013"/>
                  <a:pt x="1911432" y="3854425"/>
                </a:cubicBezTo>
                <a:cubicBezTo>
                  <a:pt x="1757959" y="3845281"/>
                  <a:pt x="1603920" y="3847431"/>
                  <a:pt x="1450841" y="3860855"/>
                </a:cubicBezTo>
                <a:cubicBezTo>
                  <a:pt x="1249680" y="3879096"/>
                  <a:pt x="1047937" y="3865973"/>
                  <a:pt x="846628" y="3859280"/>
                </a:cubicBezTo>
                <a:cubicBezTo>
                  <a:pt x="695138" y="3854293"/>
                  <a:pt x="543792" y="3851275"/>
                  <a:pt x="392303" y="3855999"/>
                </a:cubicBezTo>
                <a:lnTo>
                  <a:pt x="32261" y="3854308"/>
                </a:lnTo>
                <a:lnTo>
                  <a:pt x="34911" y="3690584"/>
                </a:lnTo>
                <a:cubicBezTo>
                  <a:pt x="38062" y="3489893"/>
                  <a:pt x="38062" y="3289333"/>
                  <a:pt x="14026" y="3089431"/>
                </a:cubicBezTo>
                <a:cubicBezTo>
                  <a:pt x="-1603" y="2960846"/>
                  <a:pt x="-7514" y="2831212"/>
                  <a:pt x="14026" y="2702890"/>
                </a:cubicBezTo>
                <a:cubicBezTo>
                  <a:pt x="37078" y="2560779"/>
                  <a:pt x="43118" y="2416419"/>
                  <a:pt x="32022" y="2272877"/>
                </a:cubicBezTo>
                <a:cubicBezTo>
                  <a:pt x="22301" y="2131289"/>
                  <a:pt x="21645" y="1989440"/>
                  <a:pt x="24402" y="1847459"/>
                </a:cubicBezTo>
                <a:cubicBezTo>
                  <a:pt x="26898" y="1719400"/>
                  <a:pt x="26504" y="1591210"/>
                  <a:pt x="19411" y="1463151"/>
                </a:cubicBezTo>
                <a:cubicBezTo>
                  <a:pt x="11268" y="1319332"/>
                  <a:pt x="4307" y="1175513"/>
                  <a:pt x="20463" y="1031823"/>
                </a:cubicBezTo>
                <a:cubicBezTo>
                  <a:pt x="36013" y="906773"/>
                  <a:pt x="43775" y="780882"/>
                  <a:pt x="43709" y="654872"/>
                </a:cubicBezTo>
                <a:cubicBezTo>
                  <a:pt x="41871" y="487804"/>
                  <a:pt x="28869" y="321131"/>
                  <a:pt x="21382" y="154326"/>
                </a:cubicBezTo>
                <a:lnTo>
                  <a:pt x="17843" y="47674"/>
                </a:lnTo>
                <a:lnTo>
                  <a:pt x="23680" y="47831"/>
                </a:lnTo>
                <a:lnTo>
                  <a:pt x="124492" y="34674"/>
                </a:lnTo>
                <a:lnTo>
                  <a:pt x="136744" y="34663"/>
                </a:lnTo>
                <a:cubicBezTo>
                  <a:pt x="236958" y="32054"/>
                  <a:pt x="337073" y="26044"/>
                  <a:pt x="437024" y="14026"/>
                </a:cubicBezTo>
                <a:cubicBezTo>
                  <a:pt x="501317" y="6212"/>
                  <a:pt x="565872" y="827"/>
                  <a:pt x="630394" y="88"/>
                </a:cubicBezTo>
                <a:close/>
              </a:path>
            </a:pathLst>
          </a:cu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BE6B5B3-DF56-5E40-B1A9-9DCABF43D6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8" r="3" b="1965"/>
          <a:stretch/>
        </p:blipFill>
        <p:spPr bwMode="auto">
          <a:xfrm>
            <a:off x="6183577" y="1893352"/>
            <a:ext cx="5365295" cy="3870137"/>
          </a:xfrm>
          <a:custGeom>
            <a:avLst/>
            <a:gdLst/>
            <a:ahLst/>
            <a:cxnLst/>
            <a:rect l="l" t="t" r="r" b="b"/>
            <a:pathLst>
              <a:path w="5365295" h="3870137">
                <a:moveTo>
                  <a:pt x="4216506" y="721"/>
                </a:moveTo>
                <a:cubicBezTo>
                  <a:pt x="4317251" y="2558"/>
                  <a:pt x="4418014" y="7511"/>
                  <a:pt x="4518668" y="10858"/>
                </a:cubicBezTo>
                <a:cubicBezTo>
                  <a:pt x="4670159" y="15845"/>
                  <a:pt x="4821504" y="18863"/>
                  <a:pt x="4972994" y="14139"/>
                </a:cubicBezTo>
                <a:lnTo>
                  <a:pt x="5333035" y="15830"/>
                </a:lnTo>
                <a:lnTo>
                  <a:pt x="5330386" y="179554"/>
                </a:lnTo>
                <a:cubicBezTo>
                  <a:pt x="5327234" y="380245"/>
                  <a:pt x="5327234" y="580805"/>
                  <a:pt x="5351270" y="780707"/>
                </a:cubicBezTo>
                <a:cubicBezTo>
                  <a:pt x="5366899" y="909292"/>
                  <a:pt x="5372810" y="1038926"/>
                  <a:pt x="5351270" y="1167248"/>
                </a:cubicBezTo>
                <a:cubicBezTo>
                  <a:pt x="5328218" y="1309360"/>
                  <a:pt x="5322178" y="1453719"/>
                  <a:pt x="5333275" y="1597262"/>
                </a:cubicBezTo>
                <a:cubicBezTo>
                  <a:pt x="5342995" y="1738849"/>
                  <a:pt x="5343652" y="1880698"/>
                  <a:pt x="5340894" y="2022680"/>
                </a:cubicBezTo>
                <a:cubicBezTo>
                  <a:pt x="5338398" y="2150738"/>
                  <a:pt x="5338792" y="2278928"/>
                  <a:pt x="5345885" y="2406987"/>
                </a:cubicBezTo>
                <a:cubicBezTo>
                  <a:pt x="5354028" y="2550806"/>
                  <a:pt x="5360989" y="2694626"/>
                  <a:pt x="5344833" y="2838315"/>
                </a:cubicBezTo>
                <a:cubicBezTo>
                  <a:pt x="5329283" y="2963365"/>
                  <a:pt x="5321521" y="3089257"/>
                  <a:pt x="5321587" y="3215266"/>
                </a:cubicBezTo>
                <a:cubicBezTo>
                  <a:pt x="5323425" y="3382334"/>
                  <a:pt x="5336427" y="3549007"/>
                  <a:pt x="5343914" y="3715812"/>
                </a:cubicBezTo>
                <a:lnTo>
                  <a:pt x="5347454" y="3822464"/>
                </a:lnTo>
                <a:lnTo>
                  <a:pt x="5341616" y="3822307"/>
                </a:lnTo>
                <a:lnTo>
                  <a:pt x="5240804" y="3835465"/>
                </a:lnTo>
                <a:lnTo>
                  <a:pt x="5228552" y="3835475"/>
                </a:lnTo>
                <a:cubicBezTo>
                  <a:pt x="5128338" y="3838085"/>
                  <a:pt x="5028223" y="3844094"/>
                  <a:pt x="4928272" y="3856112"/>
                </a:cubicBezTo>
                <a:cubicBezTo>
                  <a:pt x="4863979" y="3863926"/>
                  <a:pt x="4799424" y="3869311"/>
                  <a:pt x="4734902" y="3870050"/>
                </a:cubicBezTo>
                <a:cubicBezTo>
                  <a:pt x="4670380" y="3870790"/>
                  <a:pt x="4605891" y="3866882"/>
                  <a:pt x="4541731" y="3856112"/>
                </a:cubicBezTo>
                <a:cubicBezTo>
                  <a:pt x="4399619" y="3833061"/>
                  <a:pt x="4255260" y="3827020"/>
                  <a:pt x="4111717" y="3838117"/>
                </a:cubicBezTo>
                <a:cubicBezTo>
                  <a:pt x="3970129" y="3847837"/>
                  <a:pt x="3828280" y="3848494"/>
                  <a:pt x="3686299" y="3845736"/>
                </a:cubicBezTo>
                <a:cubicBezTo>
                  <a:pt x="3558240" y="3843240"/>
                  <a:pt x="3430050" y="3843634"/>
                  <a:pt x="3301991" y="3850727"/>
                </a:cubicBezTo>
                <a:cubicBezTo>
                  <a:pt x="3158172" y="3858870"/>
                  <a:pt x="3014353" y="3865832"/>
                  <a:pt x="2870663" y="3849676"/>
                </a:cubicBezTo>
                <a:cubicBezTo>
                  <a:pt x="2745614" y="3834126"/>
                  <a:pt x="2619722" y="3826364"/>
                  <a:pt x="2493712" y="3826430"/>
                </a:cubicBezTo>
                <a:cubicBezTo>
                  <a:pt x="2326644" y="3828267"/>
                  <a:pt x="2159972" y="3841269"/>
                  <a:pt x="1993167" y="3848757"/>
                </a:cubicBezTo>
                <a:cubicBezTo>
                  <a:pt x="1764368" y="3859001"/>
                  <a:pt x="1535439" y="3867801"/>
                  <a:pt x="1306509" y="3852040"/>
                </a:cubicBezTo>
                <a:cubicBezTo>
                  <a:pt x="1148242" y="3840613"/>
                  <a:pt x="989976" y="3830106"/>
                  <a:pt x="831051" y="3838906"/>
                </a:cubicBezTo>
                <a:cubicBezTo>
                  <a:pt x="718885" y="3845080"/>
                  <a:pt x="606587" y="3854010"/>
                  <a:pt x="494158" y="3848099"/>
                </a:cubicBezTo>
                <a:lnTo>
                  <a:pt x="352421" y="3843531"/>
                </a:lnTo>
                <a:lnTo>
                  <a:pt x="352421" y="3843391"/>
                </a:lnTo>
                <a:lnTo>
                  <a:pt x="336444" y="3843016"/>
                </a:lnTo>
                <a:lnTo>
                  <a:pt x="276639" y="3841088"/>
                </a:lnTo>
                <a:lnTo>
                  <a:pt x="251263" y="3841478"/>
                </a:lnTo>
                <a:lnTo>
                  <a:pt x="251263" y="3842889"/>
                </a:lnTo>
                <a:lnTo>
                  <a:pt x="80358" y="3848216"/>
                </a:lnTo>
                <a:lnTo>
                  <a:pt x="7111" y="3848008"/>
                </a:lnTo>
                <a:lnTo>
                  <a:pt x="2529" y="3671630"/>
                </a:lnTo>
                <a:cubicBezTo>
                  <a:pt x="-7706" y="3490664"/>
                  <a:pt x="15652" y="3311012"/>
                  <a:pt x="27724" y="3131097"/>
                </a:cubicBezTo>
                <a:cubicBezTo>
                  <a:pt x="36282" y="2982205"/>
                  <a:pt x="35311" y="2832906"/>
                  <a:pt x="24839" y="2684131"/>
                </a:cubicBezTo>
                <a:cubicBezTo>
                  <a:pt x="9616" y="2437683"/>
                  <a:pt x="7516" y="2191234"/>
                  <a:pt x="16046" y="1944523"/>
                </a:cubicBezTo>
                <a:cubicBezTo>
                  <a:pt x="20246" y="1821693"/>
                  <a:pt x="18540" y="1698993"/>
                  <a:pt x="13290" y="1576295"/>
                </a:cubicBezTo>
                <a:cubicBezTo>
                  <a:pt x="1086" y="1294940"/>
                  <a:pt x="14734" y="1013846"/>
                  <a:pt x="18801" y="732621"/>
                </a:cubicBezTo>
                <a:cubicBezTo>
                  <a:pt x="20376" y="625539"/>
                  <a:pt x="20114" y="518456"/>
                  <a:pt x="14209" y="411504"/>
                </a:cubicBezTo>
                <a:cubicBezTo>
                  <a:pt x="7648" y="290314"/>
                  <a:pt x="5777" y="169124"/>
                  <a:pt x="6483" y="47933"/>
                </a:cubicBezTo>
                <a:lnTo>
                  <a:pt x="7223" y="13137"/>
                </a:lnTo>
                <a:lnTo>
                  <a:pt x="246835" y="26746"/>
                </a:lnTo>
                <a:cubicBezTo>
                  <a:pt x="329430" y="28759"/>
                  <a:pt x="412105" y="28102"/>
                  <a:pt x="494704" y="24768"/>
                </a:cubicBezTo>
                <a:cubicBezTo>
                  <a:pt x="661051" y="17944"/>
                  <a:pt x="827254" y="-690"/>
                  <a:pt x="993893" y="14926"/>
                </a:cubicBezTo>
                <a:cubicBezTo>
                  <a:pt x="1280706" y="42090"/>
                  <a:pt x="1566498" y="13745"/>
                  <a:pt x="1852582" y="4690"/>
                </a:cubicBezTo>
                <a:cubicBezTo>
                  <a:pt x="2073743" y="-3582"/>
                  <a:pt x="2295299" y="2470"/>
                  <a:pt x="2515498" y="22799"/>
                </a:cubicBezTo>
                <a:cubicBezTo>
                  <a:pt x="2731329" y="42774"/>
                  <a:pt x="2948965" y="40748"/>
                  <a:pt x="3164284" y="16763"/>
                </a:cubicBezTo>
                <a:cubicBezTo>
                  <a:pt x="3260569" y="8475"/>
                  <a:pt x="3357509" y="8125"/>
                  <a:pt x="3453864" y="15714"/>
                </a:cubicBezTo>
                <a:cubicBezTo>
                  <a:pt x="3607337" y="24857"/>
                  <a:pt x="3761376" y="22707"/>
                  <a:pt x="3914455" y="9283"/>
                </a:cubicBezTo>
                <a:cubicBezTo>
                  <a:pt x="4015035" y="163"/>
                  <a:pt x="4115762" y="-1117"/>
                  <a:pt x="4216506" y="721"/>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F48584-C5DA-3046-950C-CE0037CE5DAC}"/>
              </a:ext>
            </a:extLst>
          </p:cNvPr>
          <p:cNvSpPr txBox="1"/>
          <p:nvPr/>
        </p:nvSpPr>
        <p:spPr>
          <a:xfrm>
            <a:off x="721454" y="5540951"/>
            <a:ext cx="734036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Nearly 12000 tweets are interpreted as positive whereas nearly 10000 tweets were interpreted as negative</a:t>
            </a:r>
          </a:p>
        </p:txBody>
      </p:sp>
    </p:spTree>
    <p:extLst>
      <p:ext uri="{BB962C8B-B14F-4D97-AF65-F5344CB8AC3E}">
        <p14:creationId xmlns:p14="http://schemas.microsoft.com/office/powerpoint/2010/main" val="8241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97"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C428E-9F28-DB45-B042-2755D8CC5F50}"/>
              </a:ext>
            </a:extLst>
          </p:cNvPr>
          <p:cNvSpPr>
            <a:spLocks noGrp="1"/>
          </p:cNvSpPr>
          <p:nvPr>
            <p:ph type="title"/>
          </p:nvPr>
        </p:nvSpPr>
        <p:spPr>
          <a:xfrm>
            <a:off x="8072132" y="694249"/>
            <a:ext cx="4056961" cy="573499"/>
          </a:xfrm>
        </p:spPr>
        <p:txBody>
          <a:bodyPr vert="horz" lIns="91440" tIns="45720" rIns="91440" bIns="45720" rtlCol="0" anchor="ctr">
            <a:noAutofit/>
          </a:bodyPr>
          <a:lstStyle/>
          <a:p>
            <a:pPr algn="ctr"/>
            <a:r>
              <a:rPr lang="en-US" sz="3600" dirty="0"/>
              <a:t>Most tweeted 10 countries</a:t>
            </a:r>
          </a:p>
        </p:txBody>
      </p:sp>
      <p:sp>
        <p:nvSpPr>
          <p:cNvPr id="6" name="TextBox 5">
            <a:extLst>
              <a:ext uri="{FF2B5EF4-FFF2-40B4-BE49-F238E27FC236}">
                <a16:creationId xmlns:a16="http://schemas.microsoft.com/office/drawing/2014/main" id="{D57F54CF-8375-3347-BBA0-FD83C0B99A88}"/>
              </a:ext>
            </a:extLst>
          </p:cNvPr>
          <p:cNvSpPr txBox="1"/>
          <p:nvPr/>
        </p:nvSpPr>
        <p:spPr>
          <a:xfrm>
            <a:off x="8410205" y="4522696"/>
            <a:ext cx="3348979" cy="2246769"/>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pPr marL="0" indent="0">
              <a:buNone/>
            </a:pPr>
            <a:r>
              <a:rPr lang="en-US" sz="2000" dirty="0">
                <a:latin typeface="Times New Roman" panose="02020603050405020304" pitchFamily="18" charset="0"/>
                <a:cs typeface="Times New Roman" panose="02020603050405020304" pitchFamily="18" charset="0"/>
              </a:rPr>
              <a:t> According to Sysomos research, Top 10 countries, number of Twitter users: USA, UK, Canada, Australia, Brazil, Germany, Netherlands, France, India, South Africa.</a:t>
            </a:r>
          </a:p>
          <a:p>
            <a:endParaRPr lang="en-US" sz="2000" u="sng" dirty="0">
              <a:latin typeface="Times New Roman" panose="02020603050405020304" pitchFamily="18" charset="0"/>
              <a:cs typeface="Times New Roman" panose="02020603050405020304" pitchFamily="18" charset="0"/>
            </a:endParaRPr>
          </a:p>
        </p:txBody>
      </p:sp>
      <p:pic>
        <p:nvPicPr>
          <p:cNvPr id="7" name="Picture 8">
            <a:extLst>
              <a:ext uri="{FF2B5EF4-FFF2-40B4-BE49-F238E27FC236}">
                <a16:creationId xmlns:a16="http://schemas.microsoft.com/office/drawing/2014/main" id="{487C5C30-3DC9-124B-9709-32AE71B64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8" y="274320"/>
            <a:ext cx="8175625" cy="658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0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97"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C428E-9F28-DB45-B042-2755D8CC5F50}"/>
              </a:ext>
            </a:extLst>
          </p:cNvPr>
          <p:cNvSpPr>
            <a:spLocks noGrp="1"/>
          </p:cNvSpPr>
          <p:nvPr>
            <p:ph type="title"/>
          </p:nvPr>
        </p:nvSpPr>
        <p:spPr>
          <a:xfrm>
            <a:off x="8113127" y="3142250"/>
            <a:ext cx="4056961" cy="573499"/>
          </a:xfrm>
        </p:spPr>
        <p:txBody>
          <a:bodyPr vert="horz" lIns="91440" tIns="45720" rIns="91440" bIns="45720" rtlCol="0" anchor="ctr">
            <a:noAutofit/>
          </a:bodyPr>
          <a:lstStyle/>
          <a:p>
            <a:pPr algn="ctr"/>
            <a:r>
              <a:rPr lang="en-US" sz="3200" dirty="0"/>
              <a:t>Number of positive and negative tweets in most tweeted 10 countries</a:t>
            </a:r>
          </a:p>
        </p:txBody>
      </p:sp>
      <p:pic>
        <p:nvPicPr>
          <p:cNvPr id="13314" name="Picture 2">
            <a:extLst>
              <a:ext uri="{FF2B5EF4-FFF2-40B4-BE49-F238E27FC236}">
                <a16:creationId xmlns:a16="http://schemas.microsoft.com/office/drawing/2014/main" id="{8AE24592-8D54-D44E-B3B9-ABC1F4702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 y="0"/>
            <a:ext cx="817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12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 name="Rectangle 8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D56C0-0BCF-4F41-A27A-6E95DF5DA791}"/>
              </a:ext>
            </a:extLst>
          </p:cNvPr>
          <p:cNvSpPr>
            <a:spLocks noGrp="1"/>
          </p:cNvSpPr>
          <p:nvPr>
            <p:ph type="title"/>
          </p:nvPr>
        </p:nvSpPr>
        <p:spPr>
          <a:xfrm>
            <a:off x="362435" y="211449"/>
            <a:ext cx="10909640" cy="904970"/>
          </a:xfrm>
        </p:spPr>
        <p:txBody>
          <a:bodyPr vert="horz" lIns="91440" tIns="45720" rIns="91440" bIns="45720" rtlCol="0" anchor="ctr">
            <a:normAutofit/>
          </a:bodyPr>
          <a:lstStyle/>
          <a:p>
            <a:pPr algn="ctr">
              <a:lnSpc>
                <a:spcPct val="90000"/>
              </a:lnSpc>
            </a:pPr>
            <a:r>
              <a:rPr lang="en-US" sz="3600" dirty="0"/>
              <a:t>Most repetitive  hashtags </a:t>
            </a:r>
          </a:p>
        </p:txBody>
      </p:sp>
      <p:pic>
        <p:nvPicPr>
          <p:cNvPr id="14344" name="Picture 8" descr="Chart, bar chart&#10;&#10;Description automatically generated">
            <a:extLst>
              <a:ext uri="{FF2B5EF4-FFF2-40B4-BE49-F238E27FC236}">
                <a16:creationId xmlns:a16="http://schemas.microsoft.com/office/drawing/2014/main" id="{DAA37426-393E-E84F-8F92-E04C00CA6B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9686" y="1327868"/>
            <a:ext cx="8534401" cy="4813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9FBCDE-F5A0-2044-A1BE-BF9746CEF4E9}"/>
              </a:ext>
            </a:extLst>
          </p:cNvPr>
          <p:cNvSpPr txBox="1"/>
          <p:nvPr/>
        </p:nvSpPr>
        <p:spPr>
          <a:xfrm>
            <a:off x="9058940" y="3710763"/>
            <a:ext cx="2213135" cy="224676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Hashtags used in most of the data apart from #remotework and #workfromhome are mostly about remote jobs.</a:t>
            </a:r>
          </a:p>
        </p:txBody>
      </p:sp>
    </p:spTree>
    <p:extLst>
      <p:ext uri="{BB962C8B-B14F-4D97-AF65-F5344CB8AC3E}">
        <p14:creationId xmlns:p14="http://schemas.microsoft.com/office/powerpoint/2010/main" val="4273867482"/>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1202</Words>
  <Application>Microsoft Macintosh PowerPoint</Application>
  <PresentationFormat>Widescreen</PresentationFormat>
  <Paragraphs>64</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Modern Love</vt:lpstr>
      <vt:lpstr>The Hand</vt:lpstr>
      <vt:lpstr>Times New Roman</vt:lpstr>
      <vt:lpstr>SketchyVTI</vt:lpstr>
      <vt:lpstr>PowerPoint Presentation</vt:lpstr>
      <vt:lpstr>  Problem Statement</vt:lpstr>
      <vt:lpstr>Data</vt:lpstr>
      <vt:lpstr>PowerPoint Presentation</vt:lpstr>
      <vt:lpstr>Tweets distribution on weekdays</vt:lpstr>
      <vt:lpstr>Polarity of the data</vt:lpstr>
      <vt:lpstr>Most tweeted 10 countries</vt:lpstr>
      <vt:lpstr>Number of positive and negative tweets in most tweeted 10 countries</vt:lpstr>
      <vt:lpstr>Most repetitive  hashtags </vt:lpstr>
      <vt:lpstr>Most representative terms per cluster</vt:lpstr>
      <vt:lpstr>Tweets of Cluster 0 and Cluster 2</vt:lpstr>
      <vt:lpstr>Tweets of Cluster 1 and Cluster 3</vt:lpstr>
      <vt:lpstr>Polarity of the Cluster 1 data</vt:lpstr>
      <vt:lpstr>Tweets about recent ‘Apple’ decision on work from home model</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Yaswanth Palnati</dc:creator>
  <cp:lastModifiedBy>Yaswanth Palnati</cp:lastModifiedBy>
  <cp:revision>29</cp:revision>
  <dcterms:created xsi:type="dcterms:W3CDTF">2021-08-02T18:22:20Z</dcterms:created>
  <dcterms:modified xsi:type="dcterms:W3CDTF">2021-08-03T06:49:47Z</dcterms:modified>
</cp:coreProperties>
</file>